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62" r:id="rId3"/>
    <p:sldId id="263" r:id="rId4"/>
    <p:sldId id="264" r:id="rId5"/>
    <p:sldId id="267" r:id="rId6"/>
    <p:sldId id="268" r:id="rId7"/>
    <p:sldId id="269" r:id="rId8"/>
    <p:sldId id="270" r:id="rId9"/>
    <p:sldId id="271" r:id="rId10"/>
    <p:sldId id="276" r:id="rId11"/>
    <p:sldId id="266" r:id="rId12"/>
    <p:sldId id="273" r:id="rId13"/>
    <p:sldId id="274" r:id="rId14"/>
    <p:sldId id="275" r:id="rId15"/>
    <p:sldId id="278" r:id="rId16"/>
    <p:sldId id="279" r:id="rId17"/>
    <p:sldId id="280" r:id="rId18"/>
    <p:sldId id="281" r:id="rId19"/>
    <p:sldId id="282" r:id="rId20"/>
    <p:sldId id="283" r:id="rId21"/>
    <p:sldId id="284" r:id="rId22"/>
    <p:sldId id="285" r:id="rId23"/>
    <p:sldId id="286" r:id="rId24"/>
    <p:sldId id="287" r:id="rId25"/>
    <p:sldId id="257" r:id="rId26"/>
    <p:sldId id="258" r:id="rId27"/>
    <p:sldId id="259" r:id="rId28"/>
    <p:sldId id="260" r:id="rId29"/>
    <p:sldId id="261" r:id="rId30"/>
    <p:sldId id="27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08D338-7693-47A6-8507-A3FDA50F3996}" type="datetimeFigureOut">
              <a:rPr lang="en-IN" smtClean="0"/>
              <a:t>30-03-2019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1577D6-95C1-4D0F-AB9D-7233695AAD99}" type="slidenum">
              <a:rPr lang="en-IN" smtClean="0"/>
              <a:t>‹#›</a:t>
            </a:fld>
            <a:endParaRPr lang="en-IN"/>
          </a:p>
        </p:txBody>
      </p:sp>
    </p:spTree>
    <p:extLst>
      <p:ext uri="{BB962C8B-B14F-4D97-AF65-F5344CB8AC3E}">
        <p14:creationId xmlns:p14="http://schemas.microsoft.com/office/powerpoint/2010/main" val="3432504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736A18FB-CC10-4448-85E6-F699E21524D3}" type="datetime1">
              <a:rPr lang="en-IN" smtClean="0"/>
              <a:t>30-03-2019</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411A9C53-C1E1-4E57-99DB-EA46E4A62D41}" type="slidenum">
              <a:rPr lang="en-IN" smtClean="0"/>
              <a:t>‹#›</a:t>
            </a:fld>
            <a:endParaRPr lang="en-IN"/>
          </a:p>
        </p:txBody>
      </p:sp>
    </p:spTree>
    <p:extLst>
      <p:ext uri="{BB962C8B-B14F-4D97-AF65-F5344CB8AC3E}">
        <p14:creationId xmlns:p14="http://schemas.microsoft.com/office/powerpoint/2010/main" val="1061332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E472EA7-FC5C-495C-81AF-BA3093915ED3}" type="datetime1">
              <a:rPr lang="en-IN" smtClean="0"/>
              <a:t>30-03-2019</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11A9C53-C1E1-4E57-99DB-EA46E4A62D41}" type="slidenum">
              <a:rPr lang="en-IN" smtClean="0"/>
              <a:t>‹#›</a:t>
            </a:fld>
            <a:endParaRPr lang="en-IN"/>
          </a:p>
        </p:txBody>
      </p:sp>
    </p:spTree>
    <p:extLst>
      <p:ext uri="{BB962C8B-B14F-4D97-AF65-F5344CB8AC3E}">
        <p14:creationId xmlns:p14="http://schemas.microsoft.com/office/powerpoint/2010/main" val="3491063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5EE2E60D-2676-481E-B1E8-262E190941F2}" type="datetime1">
              <a:rPr lang="en-IN" smtClean="0"/>
              <a:t>30-03-2019</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11A9C53-C1E1-4E57-99DB-EA46E4A62D41}" type="slidenum">
              <a:rPr lang="en-IN" smtClean="0"/>
              <a:t>‹#›</a:t>
            </a:fld>
            <a:endParaRPr lang="en-IN"/>
          </a:p>
        </p:txBody>
      </p:sp>
    </p:spTree>
    <p:extLst>
      <p:ext uri="{BB962C8B-B14F-4D97-AF65-F5344CB8AC3E}">
        <p14:creationId xmlns:p14="http://schemas.microsoft.com/office/powerpoint/2010/main" val="4074491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C81C31F4-D3BF-4A52-A290-F7B3A82C53AC}" type="datetime1">
              <a:rPr lang="en-IN" smtClean="0"/>
              <a:t>30-03-2019</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11A9C53-C1E1-4E57-99DB-EA46E4A62D41}" type="slidenum">
              <a:rPr lang="en-IN" smtClean="0"/>
              <a:t>‹#›</a:t>
            </a:fld>
            <a:endParaRPr lang="en-IN"/>
          </a:p>
        </p:txBody>
      </p:sp>
    </p:spTree>
    <p:extLst>
      <p:ext uri="{BB962C8B-B14F-4D97-AF65-F5344CB8AC3E}">
        <p14:creationId xmlns:p14="http://schemas.microsoft.com/office/powerpoint/2010/main" val="2613393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909A83-6B14-4B3C-B5EF-D321CEE54282}" type="datetime1">
              <a:rPr lang="en-IN" smtClean="0"/>
              <a:t>30-03-2019</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11A9C53-C1E1-4E57-99DB-EA46E4A62D41}" type="slidenum">
              <a:rPr lang="en-IN" smtClean="0"/>
              <a:t>‹#›</a:t>
            </a:fld>
            <a:endParaRPr lang="en-IN"/>
          </a:p>
        </p:txBody>
      </p:sp>
    </p:spTree>
    <p:extLst>
      <p:ext uri="{BB962C8B-B14F-4D97-AF65-F5344CB8AC3E}">
        <p14:creationId xmlns:p14="http://schemas.microsoft.com/office/powerpoint/2010/main" val="40396549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AD9B375-699A-4ECC-91AF-D607A6117908}" type="datetime1">
              <a:rPr lang="en-IN" smtClean="0"/>
              <a:t>30-03-2019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11A9C53-C1E1-4E57-99DB-EA46E4A62D41}" type="slidenum">
              <a:rPr lang="en-IN" smtClean="0"/>
              <a:t>‹#›</a:t>
            </a:fld>
            <a:endParaRPr lang="en-IN"/>
          </a:p>
        </p:txBody>
      </p:sp>
    </p:spTree>
    <p:extLst>
      <p:ext uri="{BB962C8B-B14F-4D97-AF65-F5344CB8AC3E}">
        <p14:creationId xmlns:p14="http://schemas.microsoft.com/office/powerpoint/2010/main" val="712765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16B79CC-DFEF-4138-8741-9D0F00CA8D60}" type="datetime1">
              <a:rPr lang="en-IN" smtClean="0"/>
              <a:t>30-03-2019</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411A9C53-C1E1-4E57-99DB-EA46E4A62D41}" type="slidenum">
              <a:rPr lang="en-IN" smtClean="0"/>
              <a:t>‹#›</a:t>
            </a:fld>
            <a:endParaRPr lang="en-IN"/>
          </a:p>
        </p:txBody>
      </p:sp>
    </p:spTree>
    <p:extLst>
      <p:ext uri="{BB962C8B-B14F-4D97-AF65-F5344CB8AC3E}">
        <p14:creationId xmlns:p14="http://schemas.microsoft.com/office/powerpoint/2010/main" val="36976932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B7E5FF2F-83EC-4041-8135-A0ADFD281F0F}" type="datetime1">
              <a:rPr lang="en-IN" smtClean="0"/>
              <a:t>30-03-2019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1A9C53-C1E1-4E57-99DB-EA46E4A62D41}" type="slidenum">
              <a:rPr lang="en-IN" smtClean="0"/>
              <a:t>‹#›</a:t>
            </a:fld>
            <a:endParaRPr lang="en-IN"/>
          </a:p>
        </p:txBody>
      </p:sp>
    </p:spTree>
    <p:extLst>
      <p:ext uri="{BB962C8B-B14F-4D97-AF65-F5344CB8AC3E}">
        <p14:creationId xmlns:p14="http://schemas.microsoft.com/office/powerpoint/2010/main" val="1939365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9BA5C179-BAD2-464C-9E77-37BEE216AC3A}" type="datetime1">
              <a:rPr lang="en-IN" smtClean="0"/>
              <a:t>30-03-2019</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11A9C53-C1E1-4E57-99DB-EA46E4A62D41}" type="slidenum">
              <a:rPr lang="en-IN" smtClean="0"/>
              <a:t>‹#›</a:t>
            </a:fld>
            <a:endParaRPr lang="en-IN"/>
          </a:p>
        </p:txBody>
      </p:sp>
    </p:spTree>
    <p:extLst>
      <p:ext uri="{BB962C8B-B14F-4D97-AF65-F5344CB8AC3E}">
        <p14:creationId xmlns:p14="http://schemas.microsoft.com/office/powerpoint/2010/main" val="632413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720056-B663-47D4-9B01-72737D045084}" type="datetime1">
              <a:rPr lang="en-IN" smtClean="0"/>
              <a:t>30-03-2019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1A9C53-C1E1-4E57-99DB-EA46E4A62D41}" type="slidenum">
              <a:rPr lang="en-IN" smtClean="0"/>
              <a:t>‹#›</a:t>
            </a:fld>
            <a:endParaRPr lang="en-IN"/>
          </a:p>
        </p:txBody>
      </p:sp>
    </p:spTree>
    <p:extLst>
      <p:ext uri="{BB962C8B-B14F-4D97-AF65-F5344CB8AC3E}">
        <p14:creationId xmlns:p14="http://schemas.microsoft.com/office/powerpoint/2010/main" val="3801230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DD8DE-43CB-4E78-8121-AA157529BDF8}" type="datetime1">
              <a:rPr lang="en-IN" smtClean="0"/>
              <a:t>30-03-2019</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11A9C53-C1E1-4E57-99DB-EA46E4A62D41}" type="slidenum">
              <a:rPr lang="en-IN" smtClean="0"/>
              <a:t>‹#›</a:t>
            </a:fld>
            <a:endParaRPr lang="en-IN"/>
          </a:p>
        </p:txBody>
      </p:sp>
    </p:spTree>
    <p:extLst>
      <p:ext uri="{BB962C8B-B14F-4D97-AF65-F5344CB8AC3E}">
        <p14:creationId xmlns:p14="http://schemas.microsoft.com/office/powerpoint/2010/main" val="2648379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BEF431-2FF1-40B5-9170-FBD694FD22ED}" type="datetime1">
              <a:rPr lang="en-IN" smtClean="0"/>
              <a:t>30-03-2019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11A9C53-C1E1-4E57-99DB-EA46E4A62D41}" type="slidenum">
              <a:rPr lang="en-IN" smtClean="0"/>
              <a:t>‹#›</a:t>
            </a:fld>
            <a:endParaRPr lang="en-IN"/>
          </a:p>
        </p:txBody>
      </p:sp>
    </p:spTree>
    <p:extLst>
      <p:ext uri="{BB962C8B-B14F-4D97-AF65-F5344CB8AC3E}">
        <p14:creationId xmlns:p14="http://schemas.microsoft.com/office/powerpoint/2010/main" val="1300997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FE2F87-A737-4BD1-BCC6-E258C785260D}" type="datetime1">
              <a:rPr lang="en-IN" smtClean="0"/>
              <a:t>30-03-2019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11A9C53-C1E1-4E57-99DB-EA46E4A62D41}" type="slidenum">
              <a:rPr lang="en-IN" smtClean="0"/>
              <a:t>‹#›</a:t>
            </a:fld>
            <a:endParaRPr lang="en-IN"/>
          </a:p>
        </p:txBody>
      </p:sp>
    </p:spTree>
    <p:extLst>
      <p:ext uri="{BB962C8B-B14F-4D97-AF65-F5344CB8AC3E}">
        <p14:creationId xmlns:p14="http://schemas.microsoft.com/office/powerpoint/2010/main" val="186256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908846-00F1-45B0-AD5E-3DB15AFA9CBD}" type="datetime1">
              <a:rPr lang="en-IN" smtClean="0"/>
              <a:t>30-03-2019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11A9C53-C1E1-4E57-99DB-EA46E4A62D41}" type="slidenum">
              <a:rPr lang="en-IN" smtClean="0"/>
              <a:t>‹#›</a:t>
            </a:fld>
            <a:endParaRPr lang="en-IN"/>
          </a:p>
        </p:txBody>
      </p:sp>
    </p:spTree>
    <p:extLst>
      <p:ext uri="{BB962C8B-B14F-4D97-AF65-F5344CB8AC3E}">
        <p14:creationId xmlns:p14="http://schemas.microsoft.com/office/powerpoint/2010/main" val="3093176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CDD999-77F6-47AE-9A6F-8FC299435E21}" type="datetime1">
              <a:rPr lang="en-IN" smtClean="0"/>
              <a:t>30-03-2019</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11A9C53-C1E1-4E57-99DB-EA46E4A62D41}" type="slidenum">
              <a:rPr lang="en-IN" smtClean="0"/>
              <a:t>‹#›</a:t>
            </a:fld>
            <a:endParaRPr lang="en-IN"/>
          </a:p>
        </p:txBody>
      </p:sp>
    </p:spTree>
    <p:extLst>
      <p:ext uri="{BB962C8B-B14F-4D97-AF65-F5344CB8AC3E}">
        <p14:creationId xmlns:p14="http://schemas.microsoft.com/office/powerpoint/2010/main" val="1434510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4BB2B9D-0065-4478-B411-D3691CCD791F}" type="datetime1">
              <a:rPr lang="en-IN" smtClean="0"/>
              <a:t>30-03-2019</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11A9C53-C1E1-4E57-99DB-EA46E4A62D41}" type="slidenum">
              <a:rPr lang="en-IN" smtClean="0"/>
              <a:t>‹#›</a:t>
            </a:fld>
            <a:endParaRPr lang="en-IN"/>
          </a:p>
        </p:txBody>
      </p:sp>
    </p:spTree>
    <p:extLst>
      <p:ext uri="{BB962C8B-B14F-4D97-AF65-F5344CB8AC3E}">
        <p14:creationId xmlns:p14="http://schemas.microsoft.com/office/powerpoint/2010/main" val="3472701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D720CB7-6292-4772-86DE-9225439C0BEC}" type="datetime1">
              <a:rPr lang="en-IN" smtClean="0"/>
              <a:t>30-03-2019</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11A9C53-C1E1-4E57-99DB-EA46E4A62D41}" type="slidenum">
              <a:rPr lang="en-IN" smtClean="0"/>
              <a:t>‹#›</a:t>
            </a:fld>
            <a:endParaRPr lang="en-IN"/>
          </a:p>
        </p:txBody>
      </p:sp>
    </p:spTree>
    <p:extLst>
      <p:ext uri="{BB962C8B-B14F-4D97-AF65-F5344CB8AC3E}">
        <p14:creationId xmlns:p14="http://schemas.microsoft.com/office/powerpoint/2010/main" val="3433515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8A7BD10-7C93-4CCF-8DA3-D3383CC46632}" type="datetime1">
              <a:rPr lang="en-IN" smtClean="0"/>
              <a:t>30-03-2019</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411A9C53-C1E1-4E57-99DB-EA46E4A62D41}" type="slidenum">
              <a:rPr lang="en-IN" smtClean="0"/>
              <a:t>‹#›</a:t>
            </a:fld>
            <a:endParaRPr lang="en-IN"/>
          </a:p>
        </p:txBody>
      </p:sp>
    </p:spTree>
    <p:extLst>
      <p:ext uri="{BB962C8B-B14F-4D97-AF65-F5344CB8AC3E}">
        <p14:creationId xmlns:p14="http://schemas.microsoft.com/office/powerpoint/2010/main" val="41072742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hyperlink" Target="https://www.forbes.com/sites/seanstonefield/2011/06/09/twenty-businesses-you-can-start-tomorrow/"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C1C5-6317-4464-B173-02F0E18CBDC7}"/>
              </a:ext>
            </a:extLst>
          </p:cNvPr>
          <p:cNvSpPr>
            <a:spLocks noGrp="1"/>
          </p:cNvSpPr>
          <p:nvPr>
            <p:ph type="ctrTitle"/>
          </p:nvPr>
        </p:nvSpPr>
        <p:spPr>
          <a:xfrm>
            <a:off x="1021605" y="838200"/>
            <a:ext cx="8825658" cy="1000125"/>
          </a:xfrm>
        </p:spPr>
        <p:txBody>
          <a:bodyPr/>
          <a:lstStyle/>
          <a:p>
            <a:r>
              <a:rPr lang="en-IN" dirty="0"/>
              <a:t>BONE HEADPHONES</a:t>
            </a:r>
          </a:p>
        </p:txBody>
      </p:sp>
      <p:sp>
        <p:nvSpPr>
          <p:cNvPr id="3" name="Subtitle 2">
            <a:extLst>
              <a:ext uri="{FF2B5EF4-FFF2-40B4-BE49-F238E27FC236}">
                <a16:creationId xmlns:a16="http://schemas.microsoft.com/office/drawing/2014/main" id="{C79E3114-71D3-4CB9-B3FE-CF1130A7F371}"/>
              </a:ext>
            </a:extLst>
          </p:cNvPr>
          <p:cNvSpPr>
            <a:spLocks noGrp="1"/>
          </p:cNvSpPr>
          <p:nvPr>
            <p:ph type="subTitle" idx="1"/>
          </p:nvPr>
        </p:nvSpPr>
        <p:spPr>
          <a:xfrm>
            <a:off x="1021605" y="2738394"/>
            <a:ext cx="8825658" cy="3281406"/>
          </a:xfrm>
        </p:spPr>
        <p:txBody>
          <a:bodyPr>
            <a:normAutofit/>
          </a:bodyPr>
          <a:lstStyle/>
          <a:p>
            <a:r>
              <a:rPr lang="en-IN" dirty="0">
                <a:solidFill>
                  <a:srgbClr val="FFFF00"/>
                </a:solidFill>
              </a:rPr>
              <a:t>BY:</a:t>
            </a:r>
          </a:p>
          <a:p>
            <a:r>
              <a:rPr lang="en-IN" dirty="0">
                <a:solidFill>
                  <a:srgbClr val="FFFF00"/>
                </a:solidFill>
              </a:rPr>
              <a:t>17BCE1043 – YOKESH</a:t>
            </a:r>
          </a:p>
          <a:p>
            <a:r>
              <a:rPr lang="en-IN" dirty="0">
                <a:solidFill>
                  <a:srgbClr val="FFFF00"/>
                </a:solidFill>
              </a:rPr>
              <a:t>17BCE1094 – SANATHAN NARAYANAN</a:t>
            </a:r>
          </a:p>
          <a:p>
            <a:r>
              <a:rPr lang="en-IN" dirty="0">
                <a:solidFill>
                  <a:srgbClr val="FFFF00"/>
                </a:solidFill>
              </a:rPr>
              <a:t>17BCE1169 – KRISHNA MANJUNATH</a:t>
            </a:r>
          </a:p>
          <a:p>
            <a:r>
              <a:rPr lang="en-IN" dirty="0">
                <a:solidFill>
                  <a:srgbClr val="FFFF00"/>
                </a:solidFill>
              </a:rPr>
              <a:t>17BCE1210 – PRATIKSHA RAVISHANKAR</a:t>
            </a:r>
          </a:p>
          <a:p>
            <a:r>
              <a:rPr lang="en-IN" dirty="0">
                <a:solidFill>
                  <a:srgbClr val="FFFF00"/>
                </a:solidFill>
              </a:rPr>
              <a:t>17BCE1264 – AMRITHA T</a:t>
            </a:r>
          </a:p>
          <a:p>
            <a:endParaRPr lang="en-IN" dirty="0">
              <a:solidFill>
                <a:srgbClr val="FFFF00"/>
              </a:solidFill>
            </a:endParaRPr>
          </a:p>
        </p:txBody>
      </p:sp>
      <p:sp>
        <p:nvSpPr>
          <p:cNvPr id="4" name="Slide Number Placeholder 3">
            <a:extLst>
              <a:ext uri="{FF2B5EF4-FFF2-40B4-BE49-F238E27FC236}">
                <a16:creationId xmlns:a16="http://schemas.microsoft.com/office/drawing/2014/main" id="{D3F5505F-53B9-42FF-8E25-E3DE46563856}"/>
              </a:ext>
            </a:extLst>
          </p:cNvPr>
          <p:cNvSpPr>
            <a:spLocks noGrp="1"/>
          </p:cNvSpPr>
          <p:nvPr>
            <p:ph type="sldNum" sz="quarter" idx="12"/>
          </p:nvPr>
        </p:nvSpPr>
        <p:spPr/>
        <p:txBody>
          <a:bodyPr/>
          <a:lstStyle/>
          <a:p>
            <a:fld id="{411A9C53-C1E1-4E57-99DB-EA46E4A62D41}" type="slidenum">
              <a:rPr lang="en-IN" smtClean="0"/>
              <a:t>1</a:t>
            </a:fld>
            <a:endParaRPr lang="en-IN"/>
          </a:p>
        </p:txBody>
      </p:sp>
    </p:spTree>
    <p:extLst>
      <p:ext uri="{BB962C8B-B14F-4D97-AF65-F5344CB8AC3E}">
        <p14:creationId xmlns:p14="http://schemas.microsoft.com/office/powerpoint/2010/main" val="4192932511"/>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306A44-5D9C-434B-AE3E-34029F56EB3E}"/>
              </a:ext>
            </a:extLst>
          </p:cNvPr>
          <p:cNvSpPr/>
          <p:nvPr/>
        </p:nvSpPr>
        <p:spPr>
          <a:xfrm>
            <a:off x="602059" y="812349"/>
            <a:ext cx="3884216" cy="847604"/>
          </a:xfrm>
          <a:prstGeom prst="rect">
            <a:avLst/>
          </a:prstGeom>
        </p:spPr>
        <p:txBody>
          <a:bodyPr wrap="square">
            <a:spAutoFit/>
          </a:bodyPr>
          <a:lstStyle/>
          <a:p>
            <a:pPr>
              <a:lnSpc>
                <a:spcPct val="107000"/>
              </a:lnSpc>
              <a:spcAft>
                <a:spcPts val="800"/>
              </a:spcAft>
            </a:pPr>
            <a:r>
              <a:rPr lang="en-IN" sz="4800" b="1" dirty="0">
                <a:solidFill>
                  <a:srgbClr val="FFC000"/>
                </a:solidFill>
                <a:effectLst>
                  <a:glow rad="228600">
                    <a:schemeClr val="accent4">
                      <a:satMod val="175000"/>
                      <a:alpha val="40000"/>
                    </a:schemeClr>
                  </a:glow>
                </a:effectLst>
                <a:latin typeface="Calibri" panose="020F0502020204030204" pitchFamily="34" charset="0"/>
                <a:ea typeface="Calibri" panose="020F0502020204030204" pitchFamily="34" charset="0"/>
                <a:cs typeface="Times New Roman" panose="02020603050405020304" pitchFamily="18" charset="0"/>
              </a:rPr>
              <a:t>SCAMPER</a:t>
            </a:r>
            <a:endParaRPr lang="en-IN" sz="4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A100E341-4889-4836-B1EE-0083D2DBEB6C}"/>
              </a:ext>
            </a:extLst>
          </p:cNvPr>
          <p:cNvSpPr/>
          <p:nvPr/>
        </p:nvSpPr>
        <p:spPr>
          <a:xfrm>
            <a:off x="4867278" y="1490752"/>
            <a:ext cx="5400674" cy="523220"/>
          </a:xfrm>
          <a:prstGeom prst="rect">
            <a:avLst/>
          </a:prstGeom>
          <a:noFill/>
        </p:spPr>
        <p:txBody>
          <a:bodyPr wrap="square" lIns="91440" tIns="45720" rIns="91440" bIns="45720">
            <a:spAutoFit/>
          </a:bodyPr>
          <a:lstStyle/>
          <a:p>
            <a:r>
              <a:rPr lang="en-U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REVERSE AND REARRANGE</a:t>
            </a:r>
          </a:p>
        </p:txBody>
      </p:sp>
      <p:sp>
        <p:nvSpPr>
          <p:cNvPr id="3" name="TextBox 2">
            <a:extLst>
              <a:ext uri="{FF2B5EF4-FFF2-40B4-BE49-F238E27FC236}">
                <a16:creationId xmlns:a16="http://schemas.microsoft.com/office/drawing/2014/main" id="{276F510C-9D28-481D-8D22-16DF7128A45E}"/>
              </a:ext>
            </a:extLst>
          </p:cNvPr>
          <p:cNvSpPr txBox="1"/>
          <p:nvPr/>
        </p:nvSpPr>
        <p:spPr>
          <a:xfrm>
            <a:off x="4981576" y="2147322"/>
            <a:ext cx="7210424" cy="1938992"/>
          </a:xfrm>
          <a:prstGeom prst="rect">
            <a:avLst/>
          </a:prstGeom>
          <a:noFill/>
        </p:spPr>
        <p:txBody>
          <a:bodyPr wrap="square" rtlCol="0">
            <a:spAutoFit/>
          </a:bodyPr>
          <a:lstStyle/>
          <a:p>
            <a:r>
              <a:rPr lang="en-IN" sz="2400" dirty="0"/>
              <a:t>We rearrange different products’ parts together to get this ‘Bone Headphones’</a:t>
            </a:r>
          </a:p>
          <a:p>
            <a:endParaRPr lang="en-IN" sz="2400" dirty="0"/>
          </a:p>
          <a:p>
            <a:r>
              <a:rPr lang="en-IN" sz="2400" dirty="0"/>
              <a:t>Ex: EEG, Temperature Sensors, Solar Panels, Safe Chemical Aids for sweat not retaining.</a:t>
            </a:r>
          </a:p>
        </p:txBody>
      </p:sp>
      <p:sp>
        <p:nvSpPr>
          <p:cNvPr id="4" name="Slide Number Placeholder 3">
            <a:extLst>
              <a:ext uri="{FF2B5EF4-FFF2-40B4-BE49-F238E27FC236}">
                <a16:creationId xmlns:a16="http://schemas.microsoft.com/office/drawing/2014/main" id="{6E1D7FEC-31D8-4504-8D66-18CF478C701A}"/>
              </a:ext>
            </a:extLst>
          </p:cNvPr>
          <p:cNvSpPr>
            <a:spLocks noGrp="1"/>
          </p:cNvSpPr>
          <p:nvPr>
            <p:ph type="sldNum" sz="quarter" idx="12"/>
          </p:nvPr>
        </p:nvSpPr>
        <p:spPr/>
        <p:txBody>
          <a:bodyPr/>
          <a:lstStyle/>
          <a:p>
            <a:fld id="{411A9C53-C1E1-4E57-99DB-EA46E4A62D41}" type="slidenum">
              <a:rPr lang="en-IN" smtClean="0"/>
              <a:t>10</a:t>
            </a:fld>
            <a:endParaRPr lang="en-IN"/>
          </a:p>
        </p:txBody>
      </p:sp>
    </p:spTree>
    <p:extLst>
      <p:ext uri="{BB962C8B-B14F-4D97-AF65-F5344CB8AC3E}">
        <p14:creationId xmlns:p14="http://schemas.microsoft.com/office/powerpoint/2010/main" val="2186014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306A44-5D9C-434B-AE3E-34029F56EB3E}"/>
              </a:ext>
            </a:extLst>
          </p:cNvPr>
          <p:cNvSpPr/>
          <p:nvPr/>
        </p:nvSpPr>
        <p:spPr>
          <a:xfrm>
            <a:off x="544909" y="574224"/>
            <a:ext cx="3884216" cy="470000"/>
          </a:xfrm>
          <a:prstGeom prst="rect">
            <a:avLst/>
          </a:prstGeom>
        </p:spPr>
        <p:txBody>
          <a:bodyPr wrap="square">
            <a:spAutoFit/>
          </a:bodyPr>
          <a:lstStyle/>
          <a:p>
            <a:pPr>
              <a:lnSpc>
                <a:spcPct val="107000"/>
              </a:lnSpc>
              <a:spcAft>
                <a:spcPts val="800"/>
              </a:spcAft>
            </a:pPr>
            <a:r>
              <a:rPr lang="en-IN" sz="2400" b="1" dirty="0">
                <a:solidFill>
                  <a:srgbClr val="FFC000"/>
                </a:solidFill>
                <a:effectLst>
                  <a:glow rad="228600">
                    <a:schemeClr val="accent4">
                      <a:satMod val="175000"/>
                      <a:alpha val="40000"/>
                    </a:schemeClr>
                  </a:glow>
                </a:effectLst>
                <a:latin typeface="Calibri" panose="020F0502020204030204" pitchFamily="34" charset="0"/>
                <a:ea typeface="Calibri" panose="020F0502020204030204" pitchFamily="34" charset="0"/>
                <a:cs typeface="Times New Roman" panose="02020603050405020304" pitchFamily="18" charset="0"/>
              </a:rPr>
              <a:t>MINIMUM VIABLE PRODUCT</a:t>
            </a:r>
            <a:endParaRPr lang="en-IN"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picture containing person&#10;&#10;Description automatically generated">
            <a:extLst>
              <a:ext uri="{FF2B5EF4-FFF2-40B4-BE49-F238E27FC236}">
                <a16:creationId xmlns:a16="http://schemas.microsoft.com/office/drawing/2014/main" id="{246B1CB9-8748-46CC-8E2F-624B21006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171174"/>
            <a:ext cx="7010400" cy="5248675"/>
          </a:xfrm>
          <a:prstGeom prst="rect">
            <a:avLst/>
          </a:prstGeom>
        </p:spPr>
      </p:pic>
      <p:sp>
        <p:nvSpPr>
          <p:cNvPr id="7" name="Slide Number Placeholder 6">
            <a:extLst>
              <a:ext uri="{FF2B5EF4-FFF2-40B4-BE49-F238E27FC236}">
                <a16:creationId xmlns:a16="http://schemas.microsoft.com/office/drawing/2014/main" id="{E24DCA19-9E26-4C2B-BBC9-5BB07D5AD9DC}"/>
              </a:ext>
            </a:extLst>
          </p:cNvPr>
          <p:cNvSpPr>
            <a:spLocks noGrp="1"/>
          </p:cNvSpPr>
          <p:nvPr>
            <p:ph type="sldNum" sz="quarter" idx="12"/>
          </p:nvPr>
        </p:nvSpPr>
        <p:spPr/>
        <p:txBody>
          <a:bodyPr/>
          <a:lstStyle/>
          <a:p>
            <a:fld id="{411A9C53-C1E1-4E57-99DB-EA46E4A62D41}" type="slidenum">
              <a:rPr lang="en-IN" smtClean="0"/>
              <a:t>11</a:t>
            </a:fld>
            <a:endParaRPr lang="en-IN"/>
          </a:p>
        </p:txBody>
      </p:sp>
    </p:spTree>
    <p:extLst>
      <p:ext uri="{BB962C8B-B14F-4D97-AF65-F5344CB8AC3E}">
        <p14:creationId xmlns:p14="http://schemas.microsoft.com/office/powerpoint/2010/main" val="87765829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B51979-EF56-47CB-A521-EFBC1B976E8C}"/>
              </a:ext>
            </a:extLst>
          </p:cNvPr>
          <p:cNvSpPr/>
          <p:nvPr/>
        </p:nvSpPr>
        <p:spPr>
          <a:xfrm>
            <a:off x="2295525" y="745674"/>
            <a:ext cx="6800850" cy="721736"/>
          </a:xfrm>
          <a:prstGeom prst="rect">
            <a:avLst/>
          </a:prstGeom>
        </p:spPr>
        <p:txBody>
          <a:bodyPr wrap="square">
            <a:spAutoFit/>
          </a:bodyPr>
          <a:lstStyle/>
          <a:p>
            <a:pPr algn="ctr">
              <a:lnSpc>
                <a:spcPct val="107000"/>
              </a:lnSpc>
              <a:spcAft>
                <a:spcPts val="800"/>
              </a:spcAft>
            </a:pPr>
            <a:r>
              <a:rPr lang="en-IN" sz="4000" b="1" dirty="0">
                <a:solidFill>
                  <a:srgbClr val="FFC000"/>
                </a:solidFill>
                <a:effectLst>
                  <a:glow rad="228600">
                    <a:schemeClr val="accent4">
                      <a:satMod val="175000"/>
                      <a:alpha val="40000"/>
                    </a:schemeClr>
                  </a:glow>
                </a:effectLst>
                <a:latin typeface="Calibri" panose="020F0502020204030204" pitchFamily="34" charset="0"/>
                <a:ea typeface="Calibri" panose="020F0502020204030204" pitchFamily="34" charset="0"/>
                <a:cs typeface="Times New Roman" panose="02020603050405020304" pitchFamily="18" charset="0"/>
              </a:rPr>
              <a:t>MINIMUM VIABLE PRODUCT</a:t>
            </a:r>
            <a:endParaRPr lang="en-IN" sz="4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A040B35B-DD68-4EA4-90EB-AE028CFA2A46}"/>
              </a:ext>
            </a:extLst>
          </p:cNvPr>
          <p:cNvSpPr/>
          <p:nvPr/>
        </p:nvSpPr>
        <p:spPr>
          <a:xfrm>
            <a:off x="611584" y="2367052"/>
            <a:ext cx="11485166" cy="523220"/>
          </a:xfrm>
          <a:prstGeom prst="rect">
            <a:avLst/>
          </a:prstGeom>
          <a:noFill/>
        </p:spPr>
        <p:txBody>
          <a:bodyPr wrap="square" lIns="91440" tIns="45720" rIns="91440" bIns="45720">
            <a:spAutoFit/>
          </a:bodyPr>
          <a:lstStyle/>
          <a:p>
            <a:r>
              <a:rPr lang="en-U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Can you always rely on customers to tell you their requirements?</a:t>
            </a:r>
          </a:p>
        </p:txBody>
      </p:sp>
      <p:sp>
        <p:nvSpPr>
          <p:cNvPr id="5" name="TextBox 4">
            <a:extLst>
              <a:ext uri="{FF2B5EF4-FFF2-40B4-BE49-F238E27FC236}">
                <a16:creationId xmlns:a16="http://schemas.microsoft.com/office/drawing/2014/main" id="{B8FBB4C5-04A4-4E79-893A-F68BAC69FC66}"/>
              </a:ext>
            </a:extLst>
          </p:cNvPr>
          <p:cNvSpPr txBox="1"/>
          <p:nvPr/>
        </p:nvSpPr>
        <p:spPr>
          <a:xfrm>
            <a:off x="611584" y="3071247"/>
            <a:ext cx="11237516" cy="3046988"/>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t>No, as customers may not know the concept of ‘Bone Headphones’, ‘Brainwaves’, etc.</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Customers may not know the importance of this product as they may be busy and may ignore questions.</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They may not answer questions sincerely – highly depends on their emotional state.</a:t>
            </a:r>
          </a:p>
        </p:txBody>
      </p:sp>
      <p:sp>
        <p:nvSpPr>
          <p:cNvPr id="6" name="Slide Number Placeholder 5">
            <a:extLst>
              <a:ext uri="{FF2B5EF4-FFF2-40B4-BE49-F238E27FC236}">
                <a16:creationId xmlns:a16="http://schemas.microsoft.com/office/drawing/2014/main" id="{4CF115DB-DB02-4FDC-8B5D-634A0BD8194F}"/>
              </a:ext>
            </a:extLst>
          </p:cNvPr>
          <p:cNvSpPr>
            <a:spLocks noGrp="1"/>
          </p:cNvSpPr>
          <p:nvPr>
            <p:ph type="sldNum" sz="quarter" idx="12"/>
          </p:nvPr>
        </p:nvSpPr>
        <p:spPr/>
        <p:txBody>
          <a:bodyPr/>
          <a:lstStyle/>
          <a:p>
            <a:fld id="{411A9C53-C1E1-4E57-99DB-EA46E4A62D41}" type="slidenum">
              <a:rPr lang="en-IN" smtClean="0"/>
              <a:t>12</a:t>
            </a:fld>
            <a:endParaRPr lang="en-IN"/>
          </a:p>
        </p:txBody>
      </p:sp>
    </p:spTree>
    <p:extLst>
      <p:ext uri="{BB962C8B-B14F-4D97-AF65-F5344CB8AC3E}">
        <p14:creationId xmlns:p14="http://schemas.microsoft.com/office/powerpoint/2010/main" val="1748226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B51979-EF56-47CB-A521-EFBC1B976E8C}"/>
              </a:ext>
            </a:extLst>
          </p:cNvPr>
          <p:cNvSpPr/>
          <p:nvPr/>
        </p:nvSpPr>
        <p:spPr>
          <a:xfrm>
            <a:off x="2295525" y="745674"/>
            <a:ext cx="6800850" cy="721736"/>
          </a:xfrm>
          <a:prstGeom prst="rect">
            <a:avLst/>
          </a:prstGeom>
        </p:spPr>
        <p:txBody>
          <a:bodyPr wrap="square">
            <a:spAutoFit/>
          </a:bodyPr>
          <a:lstStyle/>
          <a:p>
            <a:pPr algn="ctr">
              <a:lnSpc>
                <a:spcPct val="107000"/>
              </a:lnSpc>
              <a:spcAft>
                <a:spcPts val="800"/>
              </a:spcAft>
            </a:pPr>
            <a:r>
              <a:rPr lang="en-IN" sz="4000" b="1" dirty="0">
                <a:solidFill>
                  <a:srgbClr val="FFC000"/>
                </a:solidFill>
                <a:effectLst>
                  <a:glow rad="228600">
                    <a:schemeClr val="accent4">
                      <a:satMod val="175000"/>
                      <a:alpha val="40000"/>
                    </a:schemeClr>
                  </a:glow>
                </a:effectLst>
                <a:latin typeface="Calibri" panose="020F0502020204030204" pitchFamily="34" charset="0"/>
                <a:ea typeface="Calibri" panose="020F0502020204030204" pitchFamily="34" charset="0"/>
                <a:cs typeface="Times New Roman" panose="02020603050405020304" pitchFamily="18" charset="0"/>
              </a:rPr>
              <a:t>MINIMUM VIABLE PRODUCT</a:t>
            </a:r>
            <a:endParaRPr lang="en-IN" sz="4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A040B35B-DD68-4EA4-90EB-AE028CFA2A46}"/>
              </a:ext>
            </a:extLst>
          </p:cNvPr>
          <p:cNvSpPr/>
          <p:nvPr/>
        </p:nvSpPr>
        <p:spPr>
          <a:xfrm>
            <a:off x="611584" y="2367052"/>
            <a:ext cx="11485166" cy="461665"/>
          </a:xfrm>
          <a:prstGeom prst="rect">
            <a:avLst/>
          </a:prstGeom>
          <a:noFill/>
        </p:spPr>
        <p:txBody>
          <a:bodyPr wrap="square" lIns="91440" tIns="45720" rIns="91440" bIns="45720">
            <a:spAutoFit/>
          </a:bodyPr>
          <a:lstStyle/>
          <a:p>
            <a:r>
              <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Do consumers recognize that they have the problem you are trying to solve?</a:t>
            </a:r>
          </a:p>
        </p:txBody>
      </p:sp>
      <p:sp>
        <p:nvSpPr>
          <p:cNvPr id="5" name="TextBox 4">
            <a:extLst>
              <a:ext uri="{FF2B5EF4-FFF2-40B4-BE49-F238E27FC236}">
                <a16:creationId xmlns:a16="http://schemas.microsoft.com/office/drawing/2014/main" id="{B8FBB4C5-04A4-4E79-893A-F68BAC69FC66}"/>
              </a:ext>
            </a:extLst>
          </p:cNvPr>
          <p:cNvSpPr txBox="1"/>
          <p:nvPr/>
        </p:nvSpPr>
        <p:spPr>
          <a:xfrm>
            <a:off x="611584" y="2828716"/>
            <a:ext cx="11237516" cy="830997"/>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t>Yes, obviously everyone cares for people who are medically handicapped. Everyone will want to develop in medical area.</a:t>
            </a:r>
          </a:p>
        </p:txBody>
      </p:sp>
      <p:sp>
        <p:nvSpPr>
          <p:cNvPr id="6" name="Rectangle 5">
            <a:extLst>
              <a:ext uri="{FF2B5EF4-FFF2-40B4-BE49-F238E27FC236}">
                <a16:creationId xmlns:a16="http://schemas.microsoft.com/office/drawing/2014/main" id="{FFEAA44F-A9B3-4D53-9801-B30FA15AB307}"/>
              </a:ext>
            </a:extLst>
          </p:cNvPr>
          <p:cNvSpPr/>
          <p:nvPr/>
        </p:nvSpPr>
        <p:spPr>
          <a:xfrm>
            <a:off x="611584" y="3728359"/>
            <a:ext cx="11485166" cy="461665"/>
          </a:xfrm>
          <a:prstGeom prst="rect">
            <a:avLst/>
          </a:prstGeom>
          <a:noFill/>
        </p:spPr>
        <p:txBody>
          <a:bodyPr wrap="square" lIns="91440" tIns="45720" rIns="91440" bIns="45720">
            <a:spAutoFit/>
          </a:bodyPr>
          <a:lstStyle/>
          <a:p>
            <a:r>
              <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If there was a solution, would they buy it?</a:t>
            </a:r>
          </a:p>
        </p:txBody>
      </p:sp>
      <p:sp>
        <p:nvSpPr>
          <p:cNvPr id="7" name="TextBox 6">
            <a:extLst>
              <a:ext uri="{FF2B5EF4-FFF2-40B4-BE49-F238E27FC236}">
                <a16:creationId xmlns:a16="http://schemas.microsoft.com/office/drawing/2014/main" id="{D901FED5-14A8-4180-AE51-E379832D20CC}"/>
              </a:ext>
            </a:extLst>
          </p:cNvPr>
          <p:cNvSpPr txBox="1"/>
          <p:nvPr/>
        </p:nvSpPr>
        <p:spPr>
          <a:xfrm>
            <a:off x="611584" y="4190024"/>
            <a:ext cx="11237516" cy="461665"/>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t>Yes, as for the above reasons</a:t>
            </a:r>
          </a:p>
        </p:txBody>
      </p:sp>
      <p:sp>
        <p:nvSpPr>
          <p:cNvPr id="8" name="Rectangle 7">
            <a:extLst>
              <a:ext uri="{FF2B5EF4-FFF2-40B4-BE49-F238E27FC236}">
                <a16:creationId xmlns:a16="http://schemas.microsoft.com/office/drawing/2014/main" id="{794990E2-3736-445A-88D8-7C2314F8CC7A}"/>
              </a:ext>
            </a:extLst>
          </p:cNvPr>
          <p:cNvSpPr/>
          <p:nvPr/>
        </p:nvSpPr>
        <p:spPr>
          <a:xfrm>
            <a:off x="611584" y="4651689"/>
            <a:ext cx="11485166" cy="461665"/>
          </a:xfrm>
          <a:prstGeom prst="rect">
            <a:avLst/>
          </a:prstGeom>
          <a:noFill/>
        </p:spPr>
        <p:txBody>
          <a:bodyPr wrap="square" lIns="91440" tIns="45720" rIns="91440" bIns="45720">
            <a:spAutoFit/>
          </a:bodyPr>
          <a:lstStyle/>
          <a:p>
            <a:r>
              <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Would they buy it from us?</a:t>
            </a:r>
          </a:p>
        </p:txBody>
      </p:sp>
      <p:sp>
        <p:nvSpPr>
          <p:cNvPr id="9" name="TextBox 8">
            <a:extLst>
              <a:ext uri="{FF2B5EF4-FFF2-40B4-BE49-F238E27FC236}">
                <a16:creationId xmlns:a16="http://schemas.microsoft.com/office/drawing/2014/main" id="{535A9BB4-91CA-4F40-AABF-4A84141749D2}"/>
              </a:ext>
            </a:extLst>
          </p:cNvPr>
          <p:cNvSpPr txBox="1"/>
          <p:nvPr/>
        </p:nvSpPr>
        <p:spPr>
          <a:xfrm>
            <a:off x="611584" y="5113354"/>
            <a:ext cx="11237516" cy="830997"/>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t>Yes, since we would be the first to do this and would produce it after extensive research. We will also do a lot of hard work in advertising area.</a:t>
            </a:r>
          </a:p>
        </p:txBody>
      </p:sp>
      <p:sp>
        <p:nvSpPr>
          <p:cNvPr id="2" name="Slide Number Placeholder 1">
            <a:extLst>
              <a:ext uri="{FF2B5EF4-FFF2-40B4-BE49-F238E27FC236}">
                <a16:creationId xmlns:a16="http://schemas.microsoft.com/office/drawing/2014/main" id="{CAC7EBC7-893F-4D5B-80A2-ED014C0726CE}"/>
              </a:ext>
            </a:extLst>
          </p:cNvPr>
          <p:cNvSpPr>
            <a:spLocks noGrp="1"/>
          </p:cNvSpPr>
          <p:nvPr>
            <p:ph type="sldNum" sz="quarter" idx="12"/>
          </p:nvPr>
        </p:nvSpPr>
        <p:spPr/>
        <p:txBody>
          <a:bodyPr/>
          <a:lstStyle/>
          <a:p>
            <a:fld id="{411A9C53-C1E1-4E57-99DB-EA46E4A62D41}" type="slidenum">
              <a:rPr lang="en-IN" smtClean="0"/>
              <a:t>13</a:t>
            </a:fld>
            <a:endParaRPr lang="en-IN"/>
          </a:p>
        </p:txBody>
      </p:sp>
    </p:spTree>
    <p:extLst>
      <p:ext uri="{BB962C8B-B14F-4D97-AF65-F5344CB8AC3E}">
        <p14:creationId xmlns:p14="http://schemas.microsoft.com/office/powerpoint/2010/main" val="2498718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B51979-EF56-47CB-A521-EFBC1B976E8C}"/>
              </a:ext>
            </a:extLst>
          </p:cNvPr>
          <p:cNvSpPr/>
          <p:nvPr/>
        </p:nvSpPr>
        <p:spPr>
          <a:xfrm>
            <a:off x="2295525" y="745674"/>
            <a:ext cx="6800850" cy="721736"/>
          </a:xfrm>
          <a:prstGeom prst="rect">
            <a:avLst/>
          </a:prstGeom>
        </p:spPr>
        <p:txBody>
          <a:bodyPr wrap="square">
            <a:spAutoFit/>
          </a:bodyPr>
          <a:lstStyle/>
          <a:p>
            <a:pPr algn="ctr">
              <a:lnSpc>
                <a:spcPct val="107000"/>
              </a:lnSpc>
              <a:spcAft>
                <a:spcPts val="800"/>
              </a:spcAft>
            </a:pPr>
            <a:r>
              <a:rPr lang="en-IN" sz="4000" b="1" dirty="0">
                <a:solidFill>
                  <a:srgbClr val="FFC000"/>
                </a:solidFill>
                <a:effectLst>
                  <a:glow rad="228600">
                    <a:schemeClr val="accent4">
                      <a:satMod val="175000"/>
                      <a:alpha val="40000"/>
                    </a:schemeClr>
                  </a:glow>
                </a:effectLst>
                <a:latin typeface="Calibri" panose="020F0502020204030204" pitchFamily="34" charset="0"/>
                <a:ea typeface="Calibri" panose="020F0502020204030204" pitchFamily="34" charset="0"/>
                <a:cs typeface="Times New Roman" panose="02020603050405020304" pitchFamily="18" charset="0"/>
              </a:rPr>
              <a:t>MINIMUM VIABLE PRODUCT</a:t>
            </a:r>
            <a:endParaRPr lang="en-IN" sz="4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A040B35B-DD68-4EA4-90EB-AE028CFA2A46}"/>
              </a:ext>
            </a:extLst>
          </p:cNvPr>
          <p:cNvSpPr/>
          <p:nvPr/>
        </p:nvSpPr>
        <p:spPr>
          <a:xfrm>
            <a:off x="611584" y="2367052"/>
            <a:ext cx="11485166" cy="461665"/>
          </a:xfrm>
          <a:prstGeom prst="rect">
            <a:avLst/>
          </a:prstGeom>
          <a:noFill/>
        </p:spPr>
        <p:txBody>
          <a:bodyPr wrap="square" lIns="91440" tIns="45720" rIns="91440" bIns="45720">
            <a:spAutoFit/>
          </a:bodyPr>
          <a:lstStyle/>
          <a:p>
            <a:r>
              <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Can we build a solution for that problem?</a:t>
            </a:r>
          </a:p>
        </p:txBody>
      </p:sp>
      <p:sp>
        <p:nvSpPr>
          <p:cNvPr id="5" name="TextBox 4">
            <a:extLst>
              <a:ext uri="{FF2B5EF4-FFF2-40B4-BE49-F238E27FC236}">
                <a16:creationId xmlns:a16="http://schemas.microsoft.com/office/drawing/2014/main" id="{B8FBB4C5-04A4-4E79-893A-F68BAC69FC66}"/>
              </a:ext>
            </a:extLst>
          </p:cNvPr>
          <p:cNvSpPr txBox="1"/>
          <p:nvPr/>
        </p:nvSpPr>
        <p:spPr>
          <a:xfrm>
            <a:off x="611584" y="2828716"/>
            <a:ext cx="11237516" cy="830997"/>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t>Yes, after extensive research, we feel that it is easy to build the solution for “Making deaf people hear sound through our product”</a:t>
            </a:r>
          </a:p>
        </p:txBody>
      </p:sp>
      <p:sp>
        <p:nvSpPr>
          <p:cNvPr id="6" name="Rectangle 5">
            <a:extLst>
              <a:ext uri="{FF2B5EF4-FFF2-40B4-BE49-F238E27FC236}">
                <a16:creationId xmlns:a16="http://schemas.microsoft.com/office/drawing/2014/main" id="{FFEAA44F-A9B3-4D53-9801-B30FA15AB307}"/>
              </a:ext>
            </a:extLst>
          </p:cNvPr>
          <p:cNvSpPr/>
          <p:nvPr/>
        </p:nvSpPr>
        <p:spPr>
          <a:xfrm>
            <a:off x="611584" y="3728359"/>
            <a:ext cx="11485166" cy="461665"/>
          </a:xfrm>
          <a:prstGeom prst="rect">
            <a:avLst/>
          </a:prstGeom>
          <a:noFill/>
        </p:spPr>
        <p:txBody>
          <a:bodyPr wrap="square" lIns="91440" tIns="45720" rIns="91440" bIns="45720">
            <a:spAutoFit/>
          </a:bodyPr>
          <a:lstStyle/>
          <a:p>
            <a:r>
              <a:rPr 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Minimum Viable Product:</a:t>
            </a:r>
            <a:endPar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7" name="TextBox 6">
            <a:extLst>
              <a:ext uri="{FF2B5EF4-FFF2-40B4-BE49-F238E27FC236}">
                <a16:creationId xmlns:a16="http://schemas.microsoft.com/office/drawing/2014/main" id="{D901FED5-14A8-4180-AE51-E379832D20CC}"/>
              </a:ext>
            </a:extLst>
          </p:cNvPr>
          <p:cNvSpPr txBox="1"/>
          <p:nvPr/>
        </p:nvSpPr>
        <p:spPr>
          <a:xfrm>
            <a:off x="611584" y="4190024"/>
            <a:ext cx="11237516" cy="1200329"/>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t>Bone headphones</a:t>
            </a:r>
          </a:p>
          <a:p>
            <a:pPr marL="342900" indent="-342900">
              <a:buFont typeface="Wingdings" panose="05000000000000000000" pitchFamily="2" charset="2"/>
              <a:buChar char="Ø"/>
            </a:pPr>
            <a:r>
              <a:rPr lang="en-IN" sz="2400" dirty="0"/>
              <a:t>Super Sensitive Solar Panel</a:t>
            </a:r>
          </a:p>
          <a:p>
            <a:pPr marL="342900" indent="-342900">
              <a:buFont typeface="Wingdings" panose="05000000000000000000" pitchFamily="2" charset="2"/>
              <a:buChar char="Ø"/>
            </a:pPr>
            <a:r>
              <a:rPr lang="en-IN" sz="2400" dirty="0"/>
              <a:t>Heating/Sweat Non Retaining cushions</a:t>
            </a:r>
          </a:p>
        </p:txBody>
      </p:sp>
      <p:sp>
        <p:nvSpPr>
          <p:cNvPr id="2" name="Slide Number Placeholder 1">
            <a:extLst>
              <a:ext uri="{FF2B5EF4-FFF2-40B4-BE49-F238E27FC236}">
                <a16:creationId xmlns:a16="http://schemas.microsoft.com/office/drawing/2014/main" id="{D10B1D29-D143-4E8F-845B-7DBB08160748}"/>
              </a:ext>
            </a:extLst>
          </p:cNvPr>
          <p:cNvSpPr>
            <a:spLocks noGrp="1"/>
          </p:cNvSpPr>
          <p:nvPr>
            <p:ph type="sldNum" sz="quarter" idx="12"/>
          </p:nvPr>
        </p:nvSpPr>
        <p:spPr/>
        <p:txBody>
          <a:bodyPr/>
          <a:lstStyle/>
          <a:p>
            <a:fld id="{411A9C53-C1E1-4E57-99DB-EA46E4A62D41}" type="slidenum">
              <a:rPr lang="en-IN" smtClean="0"/>
              <a:t>14</a:t>
            </a:fld>
            <a:endParaRPr lang="en-IN"/>
          </a:p>
        </p:txBody>
      </p:sp>
    </p:spTree>
    <p:extLst>
      <p:ext uri="{BB962C8B-B14F-4D97-AF65-F5344CB8AC3E}">
        <p14:creationId xmlns:p14="http://schemas.microsoft.com/office/powerpoint/2010/main" val="3795941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6077CA-2598-4F31-9B84-1FB3DAFC0AA2}"/>
              </a:ext>
            </a:extLst>
          </p:cNvPr>
          <p:cNvSpPr>
            <a:spLocks noGrp="1"/>
          </p:cNvSpPr>
          <p:nvPr>
            <p:ph type="sldNum" sz="quarter" idx="12"/>
          </p:nvPr>
        </p:nvSpPr>
        <p:spPr/>
        <p:txBody>
          <a:bodyPr/>
          <a:lstStyle/>
          <a:p>
            <a:fld id="{411A9C53-C1E1-4E57-99DB-EA46E4A62D41}" type="slidenum">
              <a:rPr lang="en-IN" smtClean="0"/>
              <a:t>15</a:t>
            </a:fld>
            <a:endParaRPr lang="en-IN"/>
          </a:p>
        </p:txBody>
      </p:sp>
      <p:sp>
        <p:nvSpPr>
          <p:cNvPr id="4" name="Rectangle 3">
            <a:extLst>
              <a:ext uri="{FF2B5EF4-FFF2-40B4-BE49-F238E27FC236}">
                <a16:creationId xmlns:a16="http://schemas.microsoft.com/office/drawing/2014/main" id="{A258D2D9-035C-4DE5-B60C-3DBAE66D81D7}"/>
              </a:ext>
            </a:extLst>
          </p:cNvPr>
          <p:cNvSpPr/>
          <p:nvPr/>
        </p:nvSpPr>
        <p:spPr>
          <a:xfrm>
            <a:off x="2295525" y="745674"/>
            <a:ext cx="6800850" cy="721736"/>
          </a:xfrm>
          <a:prstGeom prst="rect">
            <a:avLst/>
          </a:prstGeom>
        </p:spPr>
        <p:txBody>
          <a:bodyPr wrap="square">
            <a:spAutoFit/>
          </a:bodyPr>
          <a:lstStyle/>
          <a:p>
            <a:pPr algn="ctr">
              <a:lnSpc>
                <a:spcPct val="107000"/>
              </a:lnSpc>
              <a:spcAft>
                <a:spcPts val="800"/>
              </a:spcAft>
            </a:pPr>
            <a:r>
              <a:rPr lang="en-IN" sz="4000" b="1" dirty="0">
                <a:solidFill>
                  <a:srgbClr val="FFC000"/>
                </a:solidFill>
                <a:effectLst>
                  <a:glow rad="228600">
                    <a:schemeClr val="accent4">
                      <a:satMod val="175000"/>
                      <a:alpha val="40000"/>
                    </a:schemeClr>
                  </a:glow>
                </a:effectLst>
                <a:latin typeface="Calibri" panose="020F0502020204030204" pitchFamily="34" charset="0"/>
                <a:ea typeface="Calibri" panose="020F0502020204030204" pitchFamily="34" charset="0"/>
                <a:cs typeface="Times New Roman" panose="02020603050405020304" pitchFamily="18" charset="0"/>
              </a:rPr>
              <a:t>RESEARCHING &amp; FUNDING</a:t>
            </a:r>
            <a:endParaRPr lang="en-IN" sz="4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E61D04BE-CCAE-4471-964B-CA9904665E38}"/>
              </a:ext>
            </a:extLst>
          </p:cNvPr>
          <p:cNvSpPr/>
          <p:nvPr/>
        </p:nvSpPr>
        <p:spPr>
          <a:xfrm>
            <a:off x="353417" y="2375809"/>
            <a:ext cx="11485166" cy="461665"/>
          </a:xfrm>
          <a:prstGeom prst="rect">
            <a:avLst/>
          </a:prstGeom>
          <a:noFill/>
        </p:spPr>
        <p:txBody>
          <a:bodyPr wrap="square" lIns="91440" tIns="45720" rIns="91440" bIns="45720">
            <a:spAutoFit/>
          </a:bodyPr>
          <a:lstStyle/>
          <a:p>
            <a:r>
              <a:rPr 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We would follow:</a:t>
            </a:r>
            <a:endPar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6" name="Rectangle 5">
            <a:extLst>
              <a:ext uri="{FF2B5EF4-FFF2-40B4-BE49-F238E27FC236}">
                <a16:creationId xmlns:a16="http://schemas.microsoft.com/office/drawing/2014/main" id="{DA00055B-90D4-4586-ACA7-A7B2F7486373}"/>
              </a:ext>
            </a:extLst>
          </p:cNvPr>
          <p:cNvSpPr/>
          <p:nvPr/>
        </p:nvSpPr>
        <p:spPr>
          <a:xfrm>
            <a:off x="742054" y="2983468"/>
            <a:ext cx="3337773" cy="369332"/>
          </a:xfrm>
          <a:prstGeom prst="rect">
            <a:avLst/>
          </a:prstGeom>
        </p:spPr>
        <p:txBody>
          <a:bodyPr wrap="none">
            <a:spAutoFit/>
          </a:bodyPr>
          <a:lstStyle/>
          <a:p>
            <a:pPr marL="285750" indent="-285750">
              <a:buFont typeface="Wingdings" panose="05000000000000000000" pitchFamily="2" charset="2"/>
              <a:buChar char="Ø"/>
            </a:pPr>
            <a:r>
              <a:rPr lang="en-IN" b="1" dirty="0">
                <a:solidFill>
                  <a:srgbClr val="333333"/>
                </a:solidFill>
                <a:latin typeface="Roboto" panose="02000000000000000000" pitchFamily="2" charset="0"/>
              </a:rPr>
              <a:t>Bootstrapping our business</a:t>
            </a:r>
            <a:endParaRPr lang="en-IN" dirty="0"/>
          </a:p>
        </p:txBody>
      </p:sp>
      <p:sp>
        <p:nvSpPr>
          <p:cNvPr id="7" name="Rectangle 6">
            <a:extLst>
              <a:ext uri="{FF2B5EF4-FFF2-40B4-BE49-F238E27FC236}">
                <a16:creationId xmlns:a16="http://schemas.microsoft.com/office/drawing/2014/main" id="{632DF521-2740-4D57-9F74-FDFDB6828F0B}"/>
              </a:ext>
            </a:extLst>
          </p:cNvPr>
          <p:cNvSpPr/>
          <p:nvPr/>
        </p:nvSpPr>
        <p:spPr>
          <a:xfrm>
            <a:off x="713200" y="3302460"/>
            <a:ext cx="1933543" cy="369332"/>
          </a:xfrm>
          <a:prstGeom prst="rect">
            <a:avLst/>
          </a:prstGeom>
        </p:spPr>
        <p:txBody>
          <a:bodyPr wrap="none">
            <a:spAutoFit/>
          </a:bodyPr>
          <a:lstStyle/>
          <a:p>
            <a:pPr marL="285750" indent="-285750">
              <a:buFont typeface="Wingdings" panose="05000000000000000000" pitchFamily="2" charset="2"/>
              <a:buChar char="Ø"/>
            </a:pPr>
            <a:r>
              <a:rPr lang="en-IN" b="1" dirty="0">
                <a:solidFill>
                  <a:srgbClr val="333333"/>
                </a:solidFill>
                <a:latin typeface="Roboto" panose="02000000000000000000" pitchFamily="2" charset="0"/>
              </a:rPr>
              <a:t>Crowdfunding</a:t>
            </a:r>
            <a:endParaRPr lang="en-IN" dirty="0"/>
          </a:p>
        </p:txBody>
      </p:sp>
      <p:sp>
        <p:nvSpPr>
          <p:cNvPr id="8" name="Rectangle 7">
            <a:extLst>
              <a:ext uri="{FF2B5EF4-FFF2-40B4-BE49-F238E27FC236}">
                <a16:creationId xmlns:a16="http://schemas.microsoft.com/office/drawing/2014/main" id="{56E95BC9-A74B-4FA3-A536-101A3F66222E}"/>
              </a:ext>
            </a:extLst>
          </p:cNvPr>
          <p:cNvSpPr/>
          <p:nvPr/>
        </p:nvSpPr>
        <p:spPr>
          <a:xfrm>
            <a:off x="713200" y="3627286"/>
            <a:ext cx="5022529" cy="369332"/>
          </a:xfrm>
          <a:prstGeom prst="rect">
            <a:avLst/>
          </a:prstGeom>
        </p:spPr>
        <p:txBody>
          <a:bodyPr wrap="none">
            <a:spAutoFit/>
          </a:bodyPr>
          <a:lstStyle/>
          <a:p>
            <a:pPr marL="285750" indent="-285750">
              <a:buFont typeface="Wingdings" panose="05000000000000000000" pitchFamily="2" charset="2"/>
              <a:buChar char="Ø"/>
            </a:pPr>
            <a:r>
              <a:rPr lang="en-IN" b="1" dirty="0">
                <a:solidFill>
                  <a:srgbClr val="333333"/>
                </a:solidFill>
                <a:latin typeface="Roboto" panose="02000000000000000000" pitchFamily="2" charset="0"/>
              </a:rPr>
              <a:t>Seek Angel Investment for our Lean </a:t>
            </a:r>
            <a:r>
              <a:rPr lang="en-IN" b="1" dirty="0" err="1">
                <a:solidFill>
                  <a:srgbClr val="333333"/>
                </a:solidFill>
                <a:latin typeface="Roboto" panose="02000000000000000000" pitchFamily="2" charset="0"/>
              </a:rPr>
              <a:t>Startup</a:t>
            </a:r>
            <a:endParaRPr lang="en-IN" dirty="0"/>
          </a:p>
        </p:txBody>
      </p:sp>
      <p:sp>
        <p:nvSpPr>
          <p:cNvPr id="9" name="Rectangle 8">
            <a:extLst>
              <a:ext uri="{FF2B5EF4-FFF2-40B4-BE49-F238E27FC236}">
                <a16:creationId xmlns:a16="http://schemas.microsoft.com/office/drawing/2014/main" id="{321DA466-34B1-47A7-A36D-2302553E634B}"/>
              </a:ext>
            </a:extLst>
          </p:cNvPr>
          <p:cNvSpPr/>
          <p:nvPr/>
        </p:nvSpPr>
        <p:spPr>
          <a:xfrm>
            <a:off x="713200" y="3996618"/>
            <a:ext cx="4801314" cy="369332"/>
          </a:xfrm>
          <a:prstGeom prst="rect">
            <a:avLst/>
          </a:prstGeom>
        </p:spPr>
        <p:txBody>
          <a:bodyPr wrap="none">
            <a:spAutoFit/>
          </a:bodyPr>
          <a:lstStyle/>
          <a:p>
            <a:pPr marL="285750" indent="-285750">
              <a:buFont typeface="Wingdings" panose="05000000000000000000" pitchFamily="2" charset="2"/>
              <a:buChar char="Ø"/>
            </a:pPr>
            <a:r>
              <a:rPr lang="en-IN" b="1" dirty="0">
                <a:solidFill>
                  <a:srgbClr val="333333"/>
                </a:solidFill>
                <a:latin typeface="Roboto" panose="02000000000000000000" pitchFamily="2" charset="0"/>
              </a:rPr>
              <a:t>Seek Venture Capital for our Lean </a:t>
            </a:r>
            <a:r>
              <a:rPr lang="en-IN" b="1" dirty="0" err="1">
                <a:solidFill>
                  <a:srgbClr val="333333"/>
                </a:solidFill>
                <a:latin typeface="Roboto" panose="02000000000000000000" pitchFamily="2" charset="0"/>
              </a:rPr>
              <a:t>Startup</a:t>
            </a:r>
            <a:endParaRPr lang="en-IN" dirty="0"/>
          </a:p>
        </p:txBody>
      </p:sp>
      <p:sp>
        <p:nvSpPr>
          <p:cNvPr id="10" name="Rectangle 9">
            <a:extLst>
              <a:ext uri="{FF2B5EF4-FFF2-40B4-BE49-F238E27FC236}">
                <a16:creationId xmlns:a16="http://schemas.microsoft.com/office/drawing/2014/main" id="{ABD3C03A-8041-46B5-A201-BE3D7667E4F5}"/>
              </a:ext>
            </a:extLst>
          </p:cNvPr>
          <p:cNvSpPr/>
          <p:nvPr/>
        </p:nvSpPr>
        <p:spPr>
          <a:xfrm>
            <a:off x="713199" y="4321444"/>
            <a:ext cx="6736935" cy="369332"/>
          </a:xfrm>
          <a:prstGeom prst="rect">
            <a:avLst/>
          </a:prstGeom>
        </p:spPr>
        <p:txBody>
          <a:bodyPr wrap="square">
            <a:spAutoFit/>
          </a:bodyPr>
          <a:lstStyle/>
          <a:p>
            <a:pPr marL="285750" indent="-285750">
              <a:buFont typeface="Wingdings" panose="05000000000000000000" pitchFamily="2" charset="2"/>
              <a:buChar char="Ø"/>
            </a:pPr>
            <a:r>
              <a:rPr lang="en-IN" b="1" dirty="0">
                <a:solidFill>
                  <a:srgbClr val="333333"/>
                </a:solidFill>
                <a:latin typeface="Roboto" panose="02000000000000000000" pitchFamily="2" charset="0"/>
              </a:rPr>
              <a:t>Seeking Funds from Business Incubators and Accelerators</a:t>
            </a:r>
            <a:endParaRPr lang="en-IN" dirty="0"/>
          </a:p>
        </p:txBody>
      </p:sp>
      <p:sp>
        <p:nvSpPr>
          <p:cNvPr id="11" name="Rectangle 10">
            <a:extLst>
              <a:ext uri="{FF2B5EF4-FFF2-40B4-BE49-F238E27FC236}">
                <a16:creationId xmlns:a16="http://schemas.microsoft.com/office/drawing/2014/main" id="{4B95674A-0481-4A84-9964-FBBFC270875B}"/>
              </a:ext>
            </a:extLst>
          </p:cNvPr>
          <p:cNvSpPr/>
          <p:nvPr/>
        </p:nvSpPr>
        <p:spPr>
          <a:xfrm>
            <a:off x="713200" y="4646270"/>
            <a:ext cx="4028667" cy="369332"/>
          </a:xfrm>
          <a:prstGeom prst="rect">
            <a:avLst/>
          </a:prstGeom>
        </p:spPr>
        <p:txBody>
          <a:bodyPr wrap="none">
            <a:spAutoFit/>
          </a:bodyPr>
          <a:lstStyle/>
          <a:p>
            <a:pPr marL="285750" indent="-285750">
              <a:buFont typeface="Wingdings" panose="05000000000000000000" pitchFamily="2" charset="2"/>
              <a:buChar char="Ø"/>
            </a:pPr>
            <a:r>
              <a:rPr lang="en-IN" b="1" dirty="0">
                <a:solidFill>
                  <a:srgbClr val="333333"/>
                </a:solidFill>
                <a:latin typeface="Roboto" panose="02000000000000000000" pitchFamily="2" charset="0"/>
              </a:rPr>
              <a:t>Source Funds by winning contests</a:t>
            </a:r>
            <a:endParaRPr lang="en-IN" dirty="0"/>
          </a:p>
        </p:txBody>
      </p:sp>
      <p:sp>
        <p:nvSpPr>
          <p:cNvPr id="12" name="Rectangle 11">
            <a:extLst>
              <a:ext uri="{FF2B5EF4-FFF2-40B4-BE49-F238E27FC236}">
                <a16:creationId xmlns:a16="http://schemas.microsoft.com/office/drawing/2014/main" id="{8D4F3386-9C5F-4420-BAA9-57D3459D5FB8}"/>
              </a:ext>
            </a:extLst>
          </p:cNvPr>
          <p:cNvSpPr/>
          <p:nvPr/>
        </p:nvSpPr>
        <p:spPr>
          <a:xfrm>
            <a:off x="713200" y="5015602"/>
            <a:ext cx="3828292" cy="369332"/>
          </a:xfrm>
          <a:prstGeom prst="rect">
            <a:avLst/>
          </a:prstGeom>
        </p:spPr>
        <p:txBody>
          <a:bodyPr wrap="none">
            <a:spAutoFit/>
          </a:bodyPr>
          <a:lstStyle/>
          <a:p>
            <a:pPr marL="285750" indent="-285750">
              <a:buFont typeface="Wingdings" panose="05000000000000000000" pitchFamily="2" charset="2"/>
              <a:buChar char="Ø"/>
            </a:pPr>
            <a:r>
              <a:rPr lang="en-IN" b="1" dirty="0">
                <a:solidFill>
                  <a:srgbClr val="333333"/>
                </a:solidFill>
                <a:latin typeface="Roboto" panose="02000000000000000000" pitchFamily="2" charset="0"/>
              </a:rPr>
              <a:t>Raise Money through Bank Loan</a:t>
            </a:r>
            <a:endParaRPr lang="en-IN" dirty="0"/>
          </a:p>
        </p:txBody>
      </p:sp>
      <p:sp>
        <p:nvSpPr>
          <p:cNvPr id="13" name="Rectangle 12">
            <a:extLst>
              <a:ext uri="{FF2B5EF4-FFF2-40B4-BE49-F238E27FC236}">
                <a16:creationId xmlns:a16="http://schemas.microsoft.com/office/drawing/2014/main" id="{779BFE3F-C6A5-45E7-BDF8-25D40DA26ADC}"/>
              </a:ext>
            </a:extLst>
          </p:cNvPr>
          <p:cNvSpPr/>
          <p:nvPr/>
        </p:nvSpPr>
        <p:spPr>
          <a:xfrm>
            <a:off x="713200" y="5340428"/>
            <a:ext cx="6043642" cy="369332"/>
          </a:xfrm>
          <a:prstGeom prst="rect">
            <a:avLst/>
          </a:prstGeom>
        </p:spPr>
        <p:txBody>
          <a:bodyPr wrap="none">
            <a:spAutoFit/>
          </a:bodyPr>
          <a:lstStyle/>
          <a:p>
            <a:pPr marL="285750" indent="-285750">
              <a:buFont typeface="Wingdings" panose="05000000000000000000" pitchFamily="2" charset="2"/>
              <a:buChar char="Ø"/>
            </a:pPr>
            <a:r>
              <a:rPr lang="en-IN" b="1" dirty="0">
                <a:solidFill>
                  <a:srgbClr val="333333"/>
                </a:solidFill>
                <a:latin typeface="Roboto" panose="02000000000000000000" pitchFamily="2" charset="0"/>
              </a:rPr>
              <a:t>Acquire Loans from Microfinance Providers or NBFCs</a:t>
            </a:r>
            <a:endParaRPr lang="en-IN" dirty="0"/>
          </a:p>
        </p:txBody>
      </p:sp>
    </p:spTree>
    <p:extLst>
      <p:ext uri="{BB962C8B-B14F-4D97-AF65-F5344CB8AC3E}">
        <p14:creationId xmlns:p14="http://schemas.microsoft.com/office/powerpoint/2010/main" val="386477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5DB2FA8-CAE7-43CF-82C7-EDAF21BC6571}"/>
              </a:ext>
            </a:extLst>
          </p:cNvPr>
          <p:cNvSpPr>
            <a:spLocks noGrp="1"/>
          </p:cNvSpPr>
          <p:nvPr>
            <p:ph type="sldNum" sz="quarter" idx="12"/>
          </p:nvPr>
        </p:nvSpPr>
        <p:spPr/>
        <p:txBody>
          <a:bodyPr/>
          <a:lstStyle/>
          <a:p>
            <a:fld id="{411A9C53-C1E1-4E57-99DB-EA46E4A62D41}" type="slidenum">
              <a:rPr lang="en-IN" smtClean="0"/>
              <a:t>16</a:t>
            </a:fld>
            <a:endParaRPr lang="en-IN"/>
          </a:p>
        </p:txBody>
      </p:sp>
      <p:sp>
        <p:nvSpPr>
          <p:cNvPr id="4" name="Rectangle 3">
            <a:extLst>
              <a:ext uri="{FF2B5EF4-FFF2-40B4-BE49-F238E27FC236}">
                <a16:creationId xmlns:a16="http://schemas.microsoft.com/office/drawing/2014/main" id="{3130D457-193A-4359-AF90-03184C29EB18}"/>
              </a:ext>
            </a:extLst>
          </p:cNvPr>
          <p:cNvSpPr/>
          <p:nvPr/>
        </p:nvSpPr>
        <p:spPr>
          <a:xfrm>
            <a:off x="353417" y="2375809"/>
            <a:ext cx="11485166" cy="461665"/>
          </a:xfrm>
          <a:prstGeom prst="rect">
            <a:avLst/>
          </a:prstGeom>
          <a:noFill/>
        </p:spPr>
        <p:txBody>
          <a:bodyPr wrap="square" lIns="91440" tIns="45720" rIns="91440" bIns="45720">
            <a:spAutoFit/>
          </a:bodyPr>
          <a:lstStyle/>
          <a:p>
            <a:r>
              <a:rPr 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Bootstrapping our business:</a:t>
            </a:r>
            <a:endPar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5" name="Rectangle 4">
            <a:extLst>
              <a:ext uri="{FF2B5EF4-FFF2-40B4-BE49-F238E27FC236}">
                <a16:creationId xmlns:a16="http://schemas.microsoft.com/office/drawing/2014/main" id="{EE5F38E4-E286-4D67-BD07-C044F605E451}"/>
              </a:ext>
            </a:extLst>
          </p:cNvPr>
          <p:cNvSpPr/>
          <p:nvPr/>
        </p:nvSpPr>
        <p:spPr>
          <a:xfrm>
            <a:off x="2295525" y="745674"/>
            <a:ext cx="6800850" cy="721736"/>
          </a:xfrm>
          <a:prstGeom prst="rect">
            <a:avLst/>
          </a:prstGeom>
        </p:spPr>
        <p:txBody>
          <a:bodyPr wrap="square">
            <a:spAutoFit/>
          </a:bodyPr>
          <a:lstStyle/>
          <a:p>
            <a:pPr algn="ctr">
              <a:lnSpc>
                <a:spcPct val="107000"/>
              </a:lnSpc>
              <a:spcAft>
                <a:spcPts val="800"/>
              </a:spcAft>
            </a:pPr>
            <a:r>
              <a:rPr lang="en-IN" sz="4000" b="1" dirty="0">
                <a:solidFill>
                  <a:srgbClr val="FFC000"/>
                </a:solidFill>
                <a:effectLst>
                  <a:glow rad="228600">
                    <a:schemeClr val="accent4">
                      <a:satMod val="175000"/>
                      <a:alpha val="40000"/>
                    </a:schemeClr>
                  </a:glow>
                </a:effectLst>
                <a:latin typeface="Calibri" panose="020F0502020204030204" pitchFamily="34" charset="0"/>
                <a:ea typeface="Calibri" panose="020F0502020204030204" pitchFamily="34" charset="0"/>
                <a:cs typeface="Times New Roman" panose="02020603050405020304" pitchFamily="18" charset="0"/>
              </a:rPr>
              <a:t>RESEARCHING &amp; FUNDING</a:t>
            </a:r>
            <a:endParaRPr lang="en-IN" sz="4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909FDBEF-D1D7-467F-9C75-2C798CEFCECE}"/>
              </a:ext>
            </a:extLst>
          </p:cNvPr>
          <p:cNvSpPr/>
          <p:nvPr/>
        </p:nvSpPr>
        <p:spPr>
          <a:xfrm>
            <a:off x="419100" y="3003783"/>
            <a:ext cx="11591925" cy="3323987"/>
          </a:xfrm>
          <a:prstGeom prst="rect">
            <a:avLst/>
          </a:prstGeom>
        </p:spPr>
        <p:txBody>
          <a:bodyPr wrap="square">
            <a:spAutoFit/>
          </a:bodyPr>
          <a:lstStyle/>
          <a:p>
            <a:r>
              <a:rPr lang="en-IN" sz="1400" dirty="0">
                <a:solidFill>
                  <a:srgbClr val="333333"/>
                </a:solidFill>
                <a:latin typeface="Roboto" panose="02000000000000000000" pitchFamily="2" charset="0"/>
              </a:rPr>
              <a:t>In order to succeed in your first time out in your business </a:t>
            </a:r>
            <a:r>
              <a:rPr lang="en-IN" sz="1400" dirty="0" err="1">
                <a:solidFill>
                  <a:srgbClr val="333333"/>
                </a:solidFill>
                <a:latin typeface="Roboto" panose="02000000000000000000" pitchFamily="2" charset="0"/>
              </a:rPr>
              <a:t>startup</a:t>
            </a:r>
            <a:r>
              <a:rPr lang="en-IN" sz="1400" dirty="0">
                <a:solidFill>
                  <a:srgbClr val="333333"/>
                </a:solidFill>
                <a:latin typeface="Roboto" panose="02000000000000000000" pitchFamily="2" charset="0"/>
              </a:rPr>
              <a:t>, you must ensure that you have some saved up funds you can easily access or funds you can obtain from friends or family.</a:t>
            </a:r>
          </a:p>
          <a:p>
            <a:r>
              <a:rPr lang="en-IN" sz="1400" dirty="0">
                <a:solidFill>
                  <a:srgbClr val="333333"/>
                </a:solidFill>
                <a:latin typeface="Roboto" panose="02000000000000000000" pitchFamily="2" charset="0"/>
              </a:rPr>
              <a:t>The process of utilizing personal saved up funds or funding from friends and family is known as bootstrapping or self -funding.</a:t>
            </a:r>
          </a:p>
          <a:p>
            <a:r>
              <a:rPr lang="en-IN" sz="1400" dirty="0">
                <a:solidFill>
                  <a:srgbClr val="333333"/>
                </a:solidFill>
                <a:latin typeface="Roboto" panose="02000000000000000000" pitchFamily="2" charset="0"/>
              </a:rPr>
              <a:t>Obtaining funding from family and friends is a unique way to kick off your </a:t>
            </a:r>
            <a:r>
              <a:rPr lang="en-IN" sz="1400" dirty="0" err="1">
                <a:solidFill>
                  <a:srgbClr val="333333"/>
                </a:solidFill>
                <a:latin typeface="Roboto" panose="02000000000000000000" pitchFamily="2" charset="0"/>
              </a:rPr>
              <a:t>startup</a:t>
            </a:r>
            <a:r>
              <a:rPr lang="en-IN" sz="1400" dirty="0">
                <a:solidFill>
                  <a:srgbClr val="333333"/>
                </a:solidFill>
                <a:latin typeface="Roboto" panose="02000000000000000000" pitchFamily="2" charset="0"/>
              </a:rPr>
              <a:t>. Friends and family are usually flexible when it comes to servicing your loan debt much more than other external sources.</a:t>
            </a:r>
          </a:p>
          <a:p>
            <a:r>
              <a:rPr lang="en-IN" sz="1400" dirty="0">
                <a:solidFill>
                  <a:srgbClr val="333333"/>
                </a:solidFill>
                <a:latin typeface="Roboto" panose="02000000000000000000" pitchFamily="2" charset="0"/>
              </a:rPr>
              <a:t>So, if you approach the right friend or family member that supports your idea, you can get some, if not all the funds you require to start up your business. </a:t>
            </a:r>
          </a:p>
          <a:p>
            <a:endParaRPr lang="en-IN" sz="1400" dirty="0">
              <a:solidFill>
                <a:srgbClr val="333333"/>
              </a:solidFill>
              <a:latin typeface="Roboto" panose="02000000000000000000" pitchFamily="2" charset="0"/>
            </a:endParaRPr>
          </a:p>
          <a:p>
            <a:r>
              <a:rPr lang="en-IN" sz="1400" b="1" dirty="0">
                <a:solidFill>
                  <a:srgbClr val="333333"/>
                </a:solidFill>
                <a:latin typeface="Roboto" panose="02000000000000000000" pitchFamily="2" charset="0"/>
              </a:rPr>
              <a:t>Pros</a:t>
            </a:r>
            <a:endParaRPr lang="en-IN" sz="1400" dirty="0">
              <a:solidFill>
                <a:srgbClr val="333333"/>
              </a:solidFill>
              <a:latin typeface="Roboto" panose="02000000000000000000" pitchFamily="2" charset="0"/>
            </a:endParaRPr>
          </a:p>
          <a:p>
            <a:r>
              <a:rPr lang="en-IN" sz="1400" dirty="0">
                <a:solidFill>
                  <a:srgbClr val="333333"/>
                </a:solidFill>
                <a:latin typeface="Roboto" panose="02000000000000000000" pitchFamily="2" charset="0"/>
              </a:rPr>
              <a:t>- Funds can easily be accessed</a:t>
            </a:r>
          </a:p>
          <a:p>
            <a:r>
              <a:rPr lang="en-IN" sz="1400" dirty="0">
                <a:solidFill>
                  <a:srgbClr val="333333"/>
                </a:solidFill>
                <a:latin typeface="Roboto" panose="02000000000000000000" pitchFamily="2" charset="0"/>
              </a:rPr>
              <a:t>- Little or no bureaucratic obstacles</a:t>
            </a:r>
          </a:p>
          <a:p>
            <a:r>
              <a:rPr lang="en-IN" sz="1400" dirty="0">
                <a:solidFill>
                  <a:srgbClr val="333333"/>
                </a:solidFill>
                <a:latin typeface="Roboto" panose="02000000000000000000" pitchFamily="2" charset="0"/>
              </a:rPr>
              <a:t>- Flexible interest rates</a:t>
            </a:r>
          </a:p>
          <a:p>
            <a:endParaRPr lang="en-IN" sz="1400" dirty="0">
              <a:solidFill>
                <a:srgbClr val="333333"/>
              </a:solidFill>
              <a:latin typeface="Roboto" panose="02000000000000000000" pitchFamily="2" charset="0"/>
            </a:endParaRPr>
          </a:p>
          <a:p>
            <a:r>
              <a:rPr lang="en-IN" sz="1400" b="1" dirty="0">
                <a:solidFill>
                  <a:srgbClr val="333333"/>
                </a:solidFill>
                <a:latin typeface="Roboto" panose="02000000000000000000" pitchFamily="2" charset="0"/>
              </a:rPr>
              <a:t>Cons</a:t>
            </a:r>
            <a:endParaRPr lang="en-IN" sz="1400" dirty="0">
              <a:solidFill>
                <a:srgbClr val="333333"/>
              </a:solidFill>
              <a:latin typeface="Roboto" panose="02000000000000000000" pitchFamily="2" charset="0"/>
            </a:endParaRPr>
          </a:p>
          <a:p>
            <a:r>
              <a:rPr lang="en-IN" sz="1400" dirty="0">
                <a:solidFill>
                  <a:srgbClr val="333333"/>
                </a:solidFill>
                <a:latin typeface="Roboto" panose="02000000000000000000" pitchFamily="2" charset="0"/>
              </a:rPr>
              <a:t>- Bootstrapping doesn't work for large businesses; it only works for small-scale enterprises </a:t>
            </a:r>
            <a:endParaRPr lang="en-IN" sz="1400" b="0" i="0" dirty="0">
              <a:solidFill>
                <a:srgbClr val="333333"/>
              </a:solidFill>
              <a:effectLst/>
              <a:latin typeface="Roboto" panose="02000000000000000000" pitchFamily="2" charset="0"/>
            </a:endParaRPr>
          </a:p>
        </p:txBody>
      </p:sp>
    </p:spTree>
    <p:extLst>
      <p:ext uri="{BB962C8B-B14F-4D97-AF65-F5344CB8AC3E}">
        <p14:creationId xmlns:p14="http://schemas.microsoft.com/office/powerpoint/2010/main" val="1071988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0DB52E-D70D-42B1-AFDD-8B345E91D5CD}"/>
              </a:ext>
            </a:extLst>
          </p:cNvPr>
          <p:cNvSpPr>
            <a:spLocks noGrp="1"/>
          </p:cNvSpPr>
          <p:nvPr>
            <p:ph type="sldNum" sz="quarter" idx="12"/>
          </p:nvPr>
        </p:nvSpPr>
        <p:spPr/>
        <p:txBody>
          <a:bodyPr/>
          <a:lstStyle/>
          <a:p>
            <a:fld id="{411A9C53-C1E1-4E57-99DB-EA46E4A62D41}" type="slidenum">
              <a:rPr lang="en-IN" smtClean="0"/>
              <a:t>17</a:t>
            </a:fld>
            <a:endParaRPr lang="en-IN"/>
          </a:p>
        </p:txBody>
      </p:sp>
      <p:sp>
        <p:nvSpPr>
          <p:cNvPr id="4" name="Rectangle 3">
            <a:extLst>
              <a:ext uri="{FF2B5EF4-FFF2-40B4-BE49-F238E27FC236}">
                <a16:creationId xmlns:a16="http://schemas.microsoft.com/office/drawing/2014/main" id="{E259585D-F6EB-42CF-8F1C-57B208AC9A6A}"/>
              </a:ext>
            </a:extLst>
          </p:cNvPr>
          <p:cNvSpPr/>
          <p:nvPr/>
        </p:nvSpPr>
        <p:spPr>
          <a:xfrm>
            <a:off x="2295525" y="745674"/>
            <a:ext cx="6800850" cy="721736"/>
          </a:xfrm>
          <a:prstGeom prst="rect">
            <a:avLst/>
          </a:prstGeom>
        </p:spPr>
        <p:txBody>
          <a:bodyPr wrap="square">
            <a:spAutoFit/>
          </a:bodyPr>
          <a:lstStyle/>
          <a:p>
            <a:pPr algn="ctr">
              <a:lnSpc>
                <a:spcPct val="107000"/>
              </a:lnSpc>
              <a:spcAft>
                <a:spcPts val="800"/>
              </a:spcAft>
            </a:pPr>
            <a:r>
              <a:rPr lang="en-IN" sz="4000" b="1" dirty="0">
                <a:solidFill>
                  <a:srgbClr val="FFC000"/>
                </a:solidFill>
                <a:effectLst>
                  <a:glow rad="228600">
                    <a:schemeClr val="accent4">
                      <a:satMod val="175000"/>
                      <a:alpha val="40000"/>
                    </a:schemeClr>
                  </a:glow>
                </a:effectLst>
                <a:latin typeface="Calibri" panose="020F0502020204030204" pitchFamily="34" charset="0"/>
                <a:ea typeface="Calibri" panose="020F0502020204030204" pitchFamily="34" charset="0"/>
                <a:cs typeface="Times New Roman" panose="02020603050405020304" pitchFamily="18" charset="0"/>
              </a:rPr>
              <a:t>RESEARCHING &amp; FUNDING</a:t>
            </a:r>
            <a:endParaRPr lang="en-IN" sz="4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A244A5F2-226F-4D75-911E-48F9782AB0D0}"/>
              </a:ext>
            </a:extLst>
          </p:cNvPr>
          <p:cNvSpPr/>
          <p:nvPr/>
        </p:nvSpPr>
        <p:spPr>
          <a:xfrm>
            <a:off x="638174" y="2579906"/>
            <a:ext cx="11058525" cy="4278094"/>
          </a:xfrm>
          <a:prstGeom prst="rect">
            <a:avLst/>
          </a:prstGeom>
        </p:spPr>
        <p:txBody>
          <a:bodyPr wrap="square">
            <a:spAutoFit/>
          </a:bodyPr>
          <a:lstStyle/>
          <a:p>
            <a:r>
              <a:rPr lang="en-IN" sz="1600" dirty="0">
                <a:solidFill>
                  <a:srgbClr val="333333"/>
                </a:solidFill>
                <a:latin typeface="Roboto" panose="02000000000000000000" pitchFamily="2" charset="0"/>
              </a:rPr>
              <a:t>Modern technology has made it easier for people to share their problems on an interactive social platform. Crowdfunding platforms are basically set up for individuals to pitch their business ideas or challenges to a community of investors or people willing to support their ideas or cause.</a:t>
            </a:r>
          </a:p>
          <a:p>
            <a:r>
              <a:rPr lang="en-IN" sz="1600" dirty="0">
                <a:solidFill>
                  <a:srgbClr val="333333"/>
                </a:solidFill>
                <a:latin typeface="Roboto" panose="02000000000000000000" pitchFamily="2" charset="0"/>
              </a:rPr>
              <a:t>How it basically works is that an individual makes a business pitch on the crowdfunding platform, he shares his business model and it's potential for growth. If his idea is bought by the crowd funders on the platform, they'll make a pledge to support his business model publicly and donate funds respectively.</a:t>
            </a:r>
          </a:p>
          <a:p>
            <a:r>
              <a:rPr lang="en-IN" sz="1600" b="1" dirty="0">
                <a:solidFill>
                  <a:srgbClr val="333333"/>
                </a:solidFill>
                <a:latin typeface="Roboto" panose="02000000000000000000" pitchFamily="2" charset="0"/>
              </a:rPr>
              <a:t>Pros</a:t>
            </a:r>
            <a:endParaRPr lang="en-IN" sz="1600" dirty="0">
              <a:solidFill>
                <a:srgbClr val="333333"/>
              </a:solidFill>
              <a:latin typeface="Roboto" panose="02000000000000000000" pitchFamily="2" charset="0"/>
            </a:endParaRPr>
          </a:p>
          <a:p>
            <a:r>
              <a:rPr lang="en-IN" sz="1600" dirty="0">
                <a:solidFill>
                  <a:srgbClr val="333333"/>
                </a:solidFill>
                <a:latin typeface="Roboto" panose="02000000000000000000" pitchFamily="2" charset="0"/>
              </a:rPr>
              <a:t>- Crowdfunding essentially creates public interest for your business, thus running some free marketing and providing finance for your business at the same time</a:t>
            </a:r>
          </a:p>
          <a:p>
            <a:r>
              <a:rPr lang="en-IN" sz="1600" dirty="0">
                <a:solidFill>
                  <a:srgbClr val="333333"/>
                </a:solidFill>
                <a:latin typeface="Roboto" panose="02000000000000000000" pitchFamily="2" charset="0"/>
              </a:rPr>
              <a:t>- Crowdfunding eliminates the intricacies involved in placing your business in the hands of an investor or a broker and wields that power to simpletons on the crowdfunding platform</a:t>
            </a:r>
          </a:p>
          <a:p>
            <a:r>
              <a:rPr lang="en-IN" sz="1600" dirty="0">
                <a:solidFill>
                  <a:srgbClr val="333333"/>
                </a:solidFill>
                <a:latin typeface="Roboto" panose="02000000000000000000" pitchFamily="2" charset="0"/>
              </a:rPr>
              <a:t>- Has a potential to attract venture-capital investment as the business progresses.</a:t>
            </a:r>
          </a:p>
          <a:p>
            <a:r>
              <a:rPr lang="en-IN" sz="1600" b="1" dirty="0">
                <a:solidFill>
                  <a:srgbClr val="333333"/>
                </a:solidFill>
                <a:latin typeface="Roboto" panose="02000000000000000000" pitchFamily="2" charset="0"/>
              </a:rPr>
              <a:t>Cons</a:t>
            </a:r>
            <a:endParaRPr lang="en-IN" sz="1600" dirty="0">
              <a:solidFill>
                <a:srgbClr val="333333"/>
              </a:solidFill>
              <a:latin typeface="Roboto" panose="02000000000000000000" pitchFamily="2" charset="0"/>
            </a:endParaRPr>
          </a:p>
          <a:p>
            <a:r>
              <a:rPr lang="en-IN" sz="1600" dirty="0">
                <a:solidFill>
                  <a:srgbClr val="333333"/>
                </a:solidFill>
                <a:latin typeface="Roboto" panose="02000000000000000000" pitchFamily="2" charset="0"/>
              </a:rPr>
              <a:t>- The heavy competition inherent in crowdfunding platforms can prove to be difficult if someone or people are pitching the same business idea as yours.</a:t>
            </a:r>
          </a:p>
          <a:p>
            <a:r>
              <a:rPr lang="en-IN" sz="1600" dirty="0">
                <a:solidFill>
                  <a:srgbClr val="333333"/>
                </a:solidFill>
                <a:latin typeface="Roboto" panose="02000000000000000000" pitchFamily="2" charset="0"/>
              </a:rPr>
              <a:t>- If your business pitch isn't as solid as your competition, then there is a probability that your </a:t>
            </a:r>
            <a:r>
              <a:rPr lang="en-IN" sz="1600" dirty="0">
                <a:solidFill>
                  <a:srgbClr val="007FA6"/>
                </a:solidFill>
                <a:latin typeface="Roboto" panose="02000000000000000000" pitchFamily="2" charset="0"/>
                <a:hlinkClick r:id="rId2"/>
              </a:rPr>
              <a:t>business idea</a:t>
            </a:r>
            <a:r>
              <a:rPr lang="en-IN" sz="1600" dirty="0">
                <a:solidFill>
                  <a:srgbClr val="333333"/>
                </a:solidFill>
                <a:latin typeface="Roboto" panose="02000000000000000000" pitchFamily="2" charset="0"/>
              </a:rPr>
              <a:t> will be overlooked or rejected </a:t>
            </a:r>
            <a:endParaRPr lang="en-IN" sz="1600" b="0" i="0" dirty="0">
              <a:solidFill>
                <a:srgbClr val="333333"/>
              </a:solidFill>
              <a:effectLst/>
              <a:latin typeface="Roboto" panose="02000000000000000000" pitchFamily="2" charset="0"/>
            </a:endParaRPr>
          </a:p>
        </p:txBody>
      </p:sp>
      <p:sp>
        <p:nvSpPr>
          <p:cNvPr id="6" name="Rectangle 5">
            <a:extLst>
              <a:ext uri="{FF2B5EF4-FFF2-40B4-BE49-F238E27FC236}">
                <a16:creationId xmlns:a16="http://schemas.microsoft.com/office/drawing/2014/main" id="{175DF531-9A59-440D-B907-E92D6D0096E7}"/>
              </a:ext>
            </a:extLst>
          </p:cNvPr>
          <p:cNvSpPr/>
          <p:nvPr/>
        </p:nvSpPr>
        <p:spPr>
          <a:xfrm>
            <a:off x="638174" y="2118241"/>
            <a:ext cx="11485166" cy="461665"/>
          </a:xfrm>
          <a:prstGeom prst="rect">
            <a:avLst/>
          </a:prstGeom>
          <a:noFill/>
        </p:spPr>
        <p:txBody>
          <a:bodyPr wrap="square" lIns="91440" tIns="45720" rIns="91440" bIns="45720">
            <a:spAutoFit/>
          </a:bodyPr>
          <a:lstStyle/>
          <a:p>
            <a:r>
              <a:rPr 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Crowdfunding:</a:t>
            </a:r>
            <a:endPar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44749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0DB52E-D70D-42B1-AFDD-8B345E91D5CD}"/>
              </a:ext>
            </a:extLst>
          </p:cNvPr>
          <p:cNvSpPr>
            <a:spLocks noGrp="1"/>
          </p:cNvSpPr>
          <p:nvPr>
            <p:ph type="sldNum" sz="quarter" idx="12"/>
          </p:nvPr>
        </p:nvSpPr>
        <p:spPr/>
        <p:txBody>
          <a:bodyPr/>
          <a:lstStyle/>
          <a:p>
            <a:fld id="{411A9C53-C1E1-4E57-99DB-EA46E4A62D41}" type="slidenum">
              <a:rPr lang="en-IN" smtClean="0"/>
              <a:t>18</a:t>
            </a:fld>
            <a:endParaRPr lang="en-IN"/>
          </a:p>
        </p:txBody>
      </p:sp>
      <p:sp>
        <p:nvSpPr>
          <p:cNvPr id="4" name="Rectangle 3">
            <a:extLst>
              <a:ext uri="{FF2B5EF4-FFF2-40B4-BE49-F238E27FC236}">
                <a16:creationId xmlns:a16="http://schemas.microsoft.com/office/drawing/2014/main" id="{E259585D-F6EB-42CF-8F1C-57B208AC9A6A}"/>
              </a:ext>
            </a:extLst>
          </p:cNvPr>
          <p:cNvSpPr/>
          <p:nvPr/>
        </p:nvSpPr>
        <p:spPr>
          <a:xfrm>
            <a:off x="2295525" y="745674"/>
            <a:ext cx="6800850" cy="721736"/>
          </a:xfrm>
          <a:prstGeom prst="rect">
            <a:avLst/>
          </a:prstGeom>
        </p:spPr>
        <p:txBody>
          <a:bodyPr wrap="square">
            <a:spAutoFit/>
          </a:bodyPr>
          <a:lstStyle/>
          <a:p>
            <a:pPr algn="ctr">
              <a:lnSpc>
                <a:spcPct val="107000"/>
              </a:lnSpc>
              <a:spcAft>
                <a:spcPts val="800"/>
              </a:spcAft>
            </a:pPr>
            <a:r>
              <a:rPr lang="en-IN" sz="4000" b="1" dirty="0">
                <a:solidFill>
                  <a:srgbClr val="FFC000"/>
                </a:solidFill>
                <a:effectLst>
                  <a:glow rad="228600">
                    <a:schemeClr val="accent4">
                      <a:satMod val="175000"/>
                      <a:alpha val="40000"/>
                    </a:schemeClr>
                  </a:glow>
                </a:effectLst>
                <a:latin typeface="Calibri" panose="020F0502020204030204" pitchFamily="34" charset="0"/>
                <a:ea typeface="Calibri" panose="020F0502020204030204" pitchFamily="34" charset="0"/>
                <a:cs typeface="Times New Roman" panose="02020603050405020304" pitchFamily="18" charset="0"/>
              </a:rPr>
              <a:t>RESEARCHING &amp; FUNDING</a:t>
            </a:r>
            <a:endParaRPr lang="en-IN" sz="4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175DF531-9A59-440D-B907-E92D6D0096E7}"/>
              </a:ext>
            </a:extLst>
          </p:cNvPr>
          <p:cNvSpPr/>
          <p:nvPr/>
        </p:nvSpPr>
        <p:spPr>
          <a:xfrm>
            <a:off x="638174" y="2456045"/>
            <a:ext cx="11485166" cy="461665"/>
          </a:xfrm>
          <a:prstGeom prst="rect">
            <a:avLst/>
          </a:prstGeom>
          <a:noFill/>
        </p:spPr>
        <p:txBody>
          <a:bodyPr wrap="square" lIns="91440" tIns="45720" rIns="91440" bIns="45720">
            <a:spAutoFit/>
          </a:bodyPr>
          <a:lstStyle/>
          <a:p>
            <a:r>
              <a:rPr lang="en-I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Seek Angel Investment for Your Lean </a:t>
            </a:r>
            <a:r>
              <a:rPr lang="en-IN" sz="2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Startup</a:t>
            </a:r>
            <a:r>
              <a:rPr 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endPar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 name="Rectangle 1">
            <a:extLst>
              <a:ext uri="{FF2B5EF4-FFF2-40B4-BE49-F238E27FC236}">
                <a16:creationId xmlns:a16="http://schemas.microsoft.com/office/drawing/2014/main" id="{4B3F17DA-453D-4A9A-9872-8977C8DCF0D1}"/>
              </a:ext>
            </a:extLst>
          </p:cNvPr>
          <p:cNvSpPr/>
          <p:nvPr/>
        </p:nvSpPr>
        <p:spPr>
          <a:xfrm>
            <a:off x="638174" y="3090872"/>
            <a:ext cx="11391900" cy="2800767"/>
          </a:xfrm>
          <a:prstGeom prst="rect">
            <a:avLst/>
          </a:prstGeom>
        </p:spPr>
        <p:txBody>
          <a:bodyPr wrap="square">
            <a:spAutoFit/>
          </a:bodyPr>
          <a:lstStyle/>
          <a:p>
            <a:r>
              <a:rPr lang="en-IN" sz="1600" dirty="0">
                <a:solidFill>
                  <a:srgbClr val="333333"/>
                </a:solidFill>
                <a:latin typeface="Roboto" panose="02000000000000000000" pitchFamily="2" charset="0"/>
              </a:rPr>
              <a:t>You might be curious if there is such a thing as Angel investment or Angel investor? Yes, there is. Angel investors are basically people with a huge amount of capital and are willing to invest it on over the edge business ideas.</a:t>
            </a:r>
          </a:p>
          <a:p>
            <a:r>
              <a:rPr lang="en-IN" sz="1600" dirty="0">
                <a:solidFill>
                  <a:srgbClr val="333333"/>
                </a:solidFill>
                <a:latin typeface="Roboto" panose="02000000000000000000" pitchFamily="2" charset="0"/>
              </a:rPr>
              <a:t>Angel investors sometimes come together in groups to scrutinize business proposals, in order to select the perfect candidate to invest in.</a:t>
            </a:r>
          </a:p>
          <a:p>
            <a:endParaRPr lang="en-IN" sz="1600" dirty="0">
              <a:solidFill>
                <a:srgbClr val="333333"/>
              </a:solidFill>
              <a:latin typeface="Roboto" panose="02000000000000000000" pitchFamily="2" charset="0"/>
            </a:endParaRPr>
          </a:p>
          <a:p>
            <a:r>
              <a:rPr lang="en-IN" sz="1600" b="1" dirty="0">
                <a:solidFill>
                  <a:srgbClr val="333333"/>
                </a:solidFill>
                <a:latin typeface="Roboto" panose="02000000000000000000" pitchFamily="2" charset="0"/>
              </a:rPr>
              <a:t>Pros</a:t>
            </a:r>
            <a:endParaRPr lang="en-IN" sz="1600" dirty="0">
              <a:solidFill>
                <a:srgbClr val="333333"/>
              </a:solidFill>
              <a:latin typeface="Roboto" panose="02000000000000000000" pitchFamily="2" charset="0"/>
            </a:endParaRPr>
          </a:p>
          <a:p>
            <a:r>
              <a:rPr lang="en-IN" sz="1600" dirty="0">
                <a:solidFill>
                  <a:srgbClr val="333333"/>
                </a:solidFill>
                <a:latin typeface="Roboto" panose="02000000000000000000" pitchFamily="2" charset="0"/>
              </a:rPr>
              <a:t>- Angel investors offer mentorship alongside capital for </a:t>
            </a:r>
            <a:r>
              <a:rPr lang="en-IN" sz="1600" dirty="0" err="1">
                <a:solidFill>
                  <a:srgbClr val="333333"/>
                </a:solidFill>
                <a:latin typeface="Roboto" panose="02000000000000000000" pitchFamily="2" charset="0"/>
              </a:rPr>
              <a:t>startups</a:t>
            </a:r>
            <a:endParaRPr lang="en-IN" sz="1600" dirty="0">
              <a:solidFill>
                <a:srgbClr val="333333"/>
              </a:solidFill>
              <a:latin typeface="Roboto" panose="02000000000000000000" pitchFamily="2" charset="0"/>
            </a:endParaRPr>
          </a:p>
          <a:p>
            <a:r>
              <a:rPr lang="en-IN" sz="1600" dirty="0">
                <a:solidFill>
                  <a:srgbClr val="333333"/>
                </a:solidFill>
                <a:latin typeface="Roboto" panose="02000000000000000000" pitchFamily="2" charset="0"/>
              </a:rPr>
              <a:t>- Angel investors are willing to take risks on business idea as they anticipate heavy return on investment from your </a:t>
            </a:r>
            <a:r>
              <a:rPr lang="en-IN" sz="1600" dirty="0" err="1">
                <a:solidFill>
                  <a:srgbClr val="333333"/>
                </a:solidFill>
                <a:latin typeface="Roboto" panose="02000000000000000000" pitchFamily="2" charset="0"/>
              </a:rPr>
              <a:t>startup</a:t>
            </a:r>
            <a:endParaRPr lang="en-IN" sz="1600" dirty="0">
              <a:solidFill>
                <a:srgbClr val="333333"/>
              </a:solidFill>
              <a:latin typeface="Roboto" panose="02000000000000000000" pitchFamily="2" charset="0"/>
            </a:endParaRPr>
          </a:p>
          <a:p>
            <a:endParaRPr lang="en-IN" sz="1600" b="1" dirty="0">
              <a:solidFill>
                <a:srgbClr val="333333"/>
              </a:solidFill>
              <a:latin typeface="Roboto" panose="02000000000000000000" pitchFamily="2" charset="0"/>
            </a:endParaRPr>
          </a:p>
          <a:p>
            <a:r>
              <a:rPr lang="en-IN" sz="1600" b="1" dirty="0">
                <a:solidFill>
                  <a:srgbClr val="333333"/>
                </a:solidFill>
                <a:latin typeface="Roboto" panose="02000000000000000000" pitchFamily="2" charset="0"/>
              </a:rPr>
              <a:t>Cons</a:t>
            </a:r>
            <a:endParaRPr lang="en-IN" sz="1600" dirty="0">
              <a:solidFill>
                <a:srgbClr val="333333"/>
              </a:solidFill>
              <a:latin typeface="Roboto" panose="02000000000000000000" pitchFamily="2" charset="0"/>
            </a:endParaRPr>
          </a:p>
          <a:p>
            <a:r>
              <a:rPr lang="en-IN" sz="1600" dirty="0">
                <a:solidFill>
                  <a:srgbClr val="333333"/>
                </a:solidFill>
                <a:latin typeface="Roboto" panose="02000000000000000000" pitchFamily="2" charset="0"/>
              </a:rPr>
              <a:t>- Angel investors provide lower investment capital to business ideas compared to venture capitalists. </a:t>
            </a:r>
            <a:endParaRPr lang="en-IN" sz="1600" b="0" i="0" dirty="0">
              <a:solidFill>
                <a:srgbClr val="333333"/>
              </a:solidFill>
              <a:effectLst/>
              <a:latin typeface="Roboto" panose="02000000000000000000" pitchFamily="2" charset="0"/>
            </a:endParaRPr>
          </a:p>
        </p:txBody>
      </p:sp>
    </p:spTree>
    <p:extLst>
      <p:ext uri="{BB962C8B-B14F-4D97-AF65-F5344CB8AC3E}">
        <p14:creationId xmlns:p14="http://schemas.microsoft.com/office/powerpoint/2010/main" val="2468384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0DB52E-D70D-42B1-AFDD-8B345E91D5CD}"/>
              </a:ext>
            </a:extLst>
          </p:cNvPr>
          <p:cNvSpPr>
            <a:spLocks noGrp="1"/>
          </p:cNvSpPr>
          <p:nvPr>
            <p:ph type="sldNum" sz="quarter" idx="12"/>
          </p:nvPr>
        </p:nvSpPr>
        <p:spPr/>
        <p:txBody>
          <a:bodyPr/>
          <a:lstStyle/>
          <a:p>
            <a:fld id="{411A9C53-C1E1-4E57-99DB-EA46E4A62D41}" type="slidenum">
              <a:rPr lang="en-IN" smtClean="0"/>
              <a:t>19</a:t>
            </a:fld>
            <a:endParaRPr lang="en-IN"/>
          </a:p>
        </p:txBody>
      </p:sp>
      <p:sp>
        <p:nvSpPr>
          <p:cNvPr id="4" name="Rectangle 3">
            <a:extLst>
              <a:ext uri="{FF2B5EF4-FFF2-40B4-BE49-F238E27FC236}">
                <a16:creationId xmlns:a16="http://schemas.microsoft.com/office/drawing/2014/main" id="{E259585D-F6EB-42CF-8F1C-57B208AC9A6A}"/>
              </a:ext>
            </a:extLst>
          </p:cNvPr>
          <p:cNvSpPr/>
          <p:nvPr/>
        </p:nvSpPr>
        <p:spPr>
          <a:xfrm>
            <a:off x="2295525" y="745674"/>
            <a:ext cx="6800850" cy="721736"/>
          </a:xfrm>
          <a:prstGeom prst="rect">
            <a:avLst/>
          </a:prstGeom>
        </p:spPr>
        <p:txBody>
          <a:bodyPr wrap="square">
            <a:spAutoFit/>
          </a:bodyPr>
          <a:lstStyle/>
          <a:p>
            <a:pPr algn="ctr">
              <a:lnSpc>
                <a:spcPct val="107000"/>
              </a:lnSpc>
              <a:spcAft>
                <a:spcPts val="800"/>
              </a:spcAft>
            </a:pPr>
            <a:r>
              <a:rPr lang="en-IN" sz="4000" b="1" dirty="0">
                <a:solidFill>
                  <a:srgbClr val="FFC000"/>
                </a:solidFill>
                <a:effectLst>
                  <a:glow rad="228600">
                    <a:schemeClr val="accent4">
                      <a:satMod val="175000"/>
                      <a:alpha val="40000"/>
                    </a:schemeClr>
                  </a:glow>
                </a:effectLst>
                <a:latin typeface="Calibri" panose="020F0502020204030204" pitchFamily="34" charset="0"/>
                <a:ea typeface="Calibri" panose="020F0502020204030204" pitchFamily="34" charset="0"/>
                <a:cs typeface="Times New Roman" panose="02020603050405020304" pitchFamily="18" charset="0"/>
              </a:rPr>
              <a:t>RESEARCHING &amp; FUNDING</a:t>
            </a:r>
            <a:endParaRPr lang="en-IN" sz="4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175DF531-9A59-440D-B907-E92D6D0096E7}"/>
              </a:ext>
            </a:extLst>
          </p:cNvPr>
          <p:cNvSpPr/>
          <p:nvPr/>
        </p:nvSpPr>
        <p:spPr>
          <a:xfrm>
            <a:off x="533399" y="2432566"/>
            <a:ext cx="11485166" cy="461665"/>
          </a:xfrm>
          <a:prstGeom prst="rect">
            <a:avLst/>
          </a:prstGeom>
          <a:noFill/>
        </p:spPr>
        <p:txBody>
          <a:bodyPr wrap="square" lIns="91440" tIns="45720" rIns="91440" bIns="45720">
            <a:spAutoFit/>
          </a:bodyPr>
          <a:lstStyle/>
          <a:p>
            <a:r>
              <a:rPr lang="en-I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Seek Venture Capital for your Lean </a:t>
            </a:r>
            <a:r>
              <a:rPr lang="en-IN" sz="2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Startup</a:t>
            </a:r>
            <a:r>
              <a:rPr 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endPar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5" name="Rectangle 4">
            <a:extLst>
              <a:ext uri="{FF2B5EF4-FFF2-40B4-BE49-F238E27FC236}">
                <a16:creationId xmlns:a16="http://schemas.microsoft.com/office/drawing/2014/main" id="{5D2718CE-BCA3-45FB-9560-096D64EB31E8}"/>
              </a:ext>
            </a:extLst>
          </p:cNvPr>
          <p:cNvSpPr/>
          <p:nvPr/>
        </p:nvSpPr>
        <p:spPr>
          <a:xfrm>
            <a:off x="533399" y="3028786"/>
            <a:ext cx="11485166" cy="2800767"/>
          </a:xfrm>
          <a:prstGeom prst="rect">
            <a:avLst/>
          </a:prstGeom>
        </p:spPr>
        <p:txBody>
          <a:bodyPr wrap="square">
            <a:spAutoFit/>
          </a:bodyPr>
          <a:lstStyle/>
          <a:p>
            <a:r>
              <a:rPr lang="en-IN" sz="1600" dirty="0"/>
              <a:t>Venture capitals funds are managed by professionals that have a keen eye for seeking out companies with great prospects.</a:t>
            </a:r>
          </a:p>
          <a:p>
            <a:r>
              <a:rPr lang="en-IN" sz="1600" dirty="0"/>
              <a:t>Their modus operandi involves them investing in a solid business rather than an equity. Once there is an IPO or acquisition of the business they are partnered with, they then pull out and seek other investments.</a:t>
            </a:r>
          </a:p>
          <a:p>
            <a:endParaRPr lang="en-IN" sz="1600" b="1" dirty="0">
              <a:solidFill>
                <a:srgbClr val="333333"/>
              </a:solidFill>
              <a:latin typeface="Roboto" panose="02000000000000000000" pitchFamily="2" charset="0"/>
            </a:endParaRPr>
          </a:p>
          <a:p>
            <a:r>
              <a:rPr lang="en-IN" sz="1600" b="1" dirty="0">
                <a:solidFill>
                  <a:srgbClr val="333333"/>
                </a:solidFill>
                <a:latin typeface="Roboto" panose="02000000000000000000" pitchFamily="2" charset="0"/>
              </a:rPr>
              <a:t>Pros</a:t>
            </a:r>
            <a:endParaRPr lang="en-IN" sz="1600" dirty="0">
              <a:solidFill>
                <a:srgbClr val="333333"/>
              </a:solidFill>
              <a:latin typeface="Roboto" panose="02000000000000000000" pitchFamily="2" charset="0"/>
            </a:endParaRPr>
          </a:p>
          <a:p>
            <a:r>
              <a:rPr lang="en-IN" sz="1600" dirty="0">
                <a:solidFill>
                  <a:srgbClr val="333333"/>
                </a:solidFill>
                <a:latin typeface="Roboto" panose="02000000000000000000" pitchFamily="2" charset="0"/>
              </a:rPr>
              <a:t>- Companies with astronomical growth rates such as Uber, Flipkart have a pre-designed exit strategy that enables them to reap huge profits that they can, in turn, re-invest in the growth of their company.</a:t>
            </a:r>
          </a:p>
          <a:p>
            <a:r>
              <a:rPr lang="en-IN" sz="1600" b="1" dirty="0">
                <a:solidFill>
                  <a:srgbClr val="333333"/>
                </a:solidFill>
                <a:latin typeface="Roboto" panose="02000000000000000000" pitchFamily="2" charset="0"/>
              </a:rPr>
              <a:t>Cons</a:t>
            </a:r>
            <a:endParaRPr lang="en-IN" sz="1600" dirty="0">
              <a:solidFill>
                <a:srgbClr val="333333"/>
              </a:solidFill>
              <a:latin typeface="Roboto" panose="02000000000000000000" pitchFamily="2" charset="0"/>
            </a:endParaRPr>
          </a:p>
          <a:p>
            <a:r>
              <a:rPr lang="en-IN" sz="1600" dirty="0">
                <a:solidFill>
                  <a:srgbClr val="333333"/>
                </a:solidFill>
                <a:latin typeface="Roboto" panose="02000000000000000000" pitchFamily="2" charset="0"/>
              </a:rPr>
              <a:t>- Venture capitals will remain loyal to your business till they have recovered their capital and profits. This usually occurs during a slim three to five-year timeframe</a:t>
            </a:r>
            <a:endParaRPr lang="en-IN" sz="1600" b="0" i="0" dirty="0">
              <a:solidFill>
                <a:srgbClr val="333333"/>
              </a:solidFill>
              <a:effectLst/>
              <a:latin typeface="Roboto" panose="02000000000000000000" pitchFamily="2" charset="0"/>
            </a:endParaRPr>
          </a:p>
        </p:txBody>
      </p:sp>
    </p:spTree>
    <p:extLst>
      <p:ext uri="{BB962C8B-B14F-4D97-AF65-F5344CB8AC3E}">
        <p14:creationId xmlns:p14="http://schemas.microsoft.com/office/powerpoint/2010/main" val="2069349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7AAA499-C587-438D-B033-1AFB9936EB14}"/>
              </a:ext>
            </a:extLst>
          </p:cNvPr>
          <p:cNvSpPr/>
          <p:nvPr/>
        </p:nvSpPr>
        <p:spPr>
          <a:xfrm>
            <a:off x="501579" y="406360"/>
            <a:ext cx="3746603" cy="847604"/>
          </a:xfrm>
          <a:prstGeom prst="rect">
            <a:avLst/>
          </a:prstGeom>
        </p:spPr>
        <p:txBody>
          <a:bodyPr wrap="none">
            <a:spAutoFit/>
          </a:bodyPr>
          <a:lstStyle/>
          <a:p>
            <a:pPr>
              <a:lnSpc>
                <a:spcPct val="107000"/>
              </a:lnSpc>
              <a:spcAft>
                <a:spcPts val="800"/>
              </a:spcAft>
            </a:pPr>
            <a:r>
              <a:rPr lang="en-IN" sz="4800" b="1" dirty="0">
                <a:solidFill>
                  <a:srgbClr val="FFC000"/>
                </a:solidFill>
                <a:effectLst>
                  <a:glow rad="228600">
                    <a:schemeClr val="accent4">
                      <a:satMod val="175000"/>
                      <a:alpha val="40000"/>
                    </a:schemeClr>
                  </a:glow>
                </a:effectLst>
                <a:latin typeface="Calibri" panose="020F0502020204030204" pitchFamily="34" charset="0"/>
                <a:ea typeface="Calibri" panose="020F0502020204030204" pitchFamily="34" charset="0"/>
                <a:cs typeface="Times New Roman" panose="02020603050405020304" pitchFamily="18" charset="0"/>
              </a:rPr>
              <a:t>PROJECT IDEA</a:t>
            </a:r>
            <a:endParaRPr lang="en-IN" sz="2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picture containing indoor, person, wall&#10;&#10;Description automatically generated">
            <a:extLst>
              <a:ext uri="{FF2B5EF4-FFF2-40B4-BE49-F238E27FC236}">
                <a16:creationId xmlns:a16="http://schemas.microsoft.com/office/drawing/2014/main" id="{2BA7073B-B706-4B82-A39B-A31BCB6C3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750" y="1253964"/>
            <a:ext cx="7415742" cy="5133975"/>
          </a:xfrm>
          <a:prstGeom prst="rect">
            <a:avLst/>
          </a:prstGeom>
        </p:spPr>
      </p:pic>
      <p:sp>
        <p:nvSpPr>
          <p:cNvPr id="6" name="Slide Number Placeholder 5">
            <a:extLst>
              <a:ext uri="{FF2B5EF4-FFF2-40B4-BE49-F238E27FC236}">
                <a16:creationId xmlns:a16="http://schemas.microsoft.com/office/drawing/2014/main" id="{09440599-5EF0-4A84-985A-1653A6FA4E26}"/>
              </a:ext>
            </a:extLst>
          </p:cNvPr>
          <p:cNvSpPr>
            <a:spLocks noGrp="1"/>
          </p:cNvSpPr>
          <p:nvPr>
            <p:ph type="sldNum" sz="quarter" idx="12"/>
          </p:nvPr>
        </p:nvSpPr>
        <p:spPr/>
        <p:txBody>
          <a:bodyPr/>
          <a:lstStyle/>
          <a:p>
            <a:fld id="{411A9C53-C1E1-4E57-99DB-EA46E4A62D41}" type="slidenum">
              <a:rPr lang="en-IN" smtClean="0"/>
              <a:t>2</a:t>
            </a:fld>
            <a:endParaRPr lang="en-IN"/>
          </a:p>
        </p:txBody>
      </p:sp>
    </p:spTree>
    <p:extLst>
      <p:ext uri="{BB962C8B-B14F-4D97-AF65-F5344CB8AC3E}">
        <p14:creationId xmlns:p14="http://schemas.microsoft.com/office/powerpoint/2010/main" val="11416522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0DB52E-D70D-42B1-AFDD-8B345E91D5CD}"/>
              </a:ext>
            </a:extLst>
          </p:cNvPr>
          <p:cNvSpPr>
            <a:spLocks noGrp="1"/>
          </p:cNvSpPr>
          <p:nvPr>
            <p:ph type="sldNum" sz="quarter" idx="12"/>
          </p:nvPr>
        </p:nvSpPr>
        <p:spPr/>
        <p:txBody>
          <a:bodyPr/>
          <a:lstStyle/>
          <a:p>
            <a:fld id="{411A9C53-C1E1-4E57-99DB-EA46E4A62D41}" type="slidenum">
              <a:rPr lang="en-IN" smtClean="0"/>
              <a:t>20</a:t>
            </a:fld>
            <a:endParaRPr lang="en-IN"/>
          </a:p>
        </p:txBody>
      </p:sp>
      <p:sp>
        <p:nvSpPr>
          <p:cNvPr id="4" name="Rectangle 3">
            <a:extLst>
              <a:ext uri="{FF2B5EF4-FFF2-40B4-BE49-F238E27FC236}">
                <a16:creationId xmlns:a16="http://schemas.microsoft.com/office/drawing/2014/main" id="{E259585D-F6EB-42CF-8F1C-57B208AC9A6A}"/>
              </a:ext>
            </a:extLst>
          </p:cNvPr>
          <p:cNvSpPr/>
          <p:nvPr/>
        </p:nvSpPr>
        <p:spPr>
          <a:xfrm>
            <a:off x="2295525" y="745674"/>
            <a:ext cx="6800850" cy="721736"/>
          </a:xfrm>
          <a:prstGeom prst="rect">
            <a:avLst/>
          </a:prstGeom>
        </p:spPr>
        <p:txBody>
          <a:bodyPr wrap="square">
            <a:spAutoFit/>
          </a:bodyPr>
          <a:lstStyle/>
          <a:p>
            <a:pPr algn="ctr">
              <a:lnSpc>
                <a:spcPct val="107000"/>
              </a:lnSpc>
              <a:spcAft>
                <a:spcPts val="800"/>
              </a:spcAft>
            </a:pPr>
            <a:r>
              <a:rPr lang="en-IN" sz="4000" b="1" dirty="0">
                <a:solidFill>
                  <a:srgbClr val="FFC000"/>
                </a:solidFill>
                <a:effectLst>
                  <a:glow rad="228600">
                    <a:schemeClr val="accent4">
                      <a:satMod val="175000"/>
                      <a:alpha val="40000"/>
                    </a:schemeClr>
                  </a:glow>
                </a:effectLst>
                <a:latin typeface="Calibri" panose="020F0502020204030204" pitchFamily="34" charset="0"/>
                <a:ea typeface="Calibri" panose="020F0502020204030204" pitchFamily="34" charset="0"/>
                <a:cs typeface="Times New Roman" panose="02020603050405020304" pitchFamily="18" charset="0"/>
              </a:rPr>
              <a:t>RESEARCHING &amp; FUNDING</a:t>
            </a:r>
            <a:endParaRPr lang="en-IN" sz="4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175DF531-9A59-440D-B907-E92D6D0096E7}"/>
              </a:ext>
            </a:extLst>
          </p:cNvPr>
          <p:cNvSpPr/>
          <p:nvPr/>
        </p:nvSpPr>
        <p:spPr>
          <a:xfrm>
            <a:off x="533399" y="2432566"/>
            <a:ext cx="11485166" cy="461665"/>
          </a:xfrm>
          <a:prstGeom prst="rect">
            <a:avLst/>
          </a:prstGeom>
          <a:noFill/>
        </p:spPr>
        <p:txBody>
          <a:bodyPr wrap="square" lIns="91440" tIns="45720" rIns="91440" bIns="45720">
            <a:spAutoFit/>
          </a:bodyPr>
          <a:lstStyle/>
          <a:p>
            <a:r>
              <a:rPr lang="en-I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Seeking Funds from Business Incubators and Accelerators</a:t>
            </a:r>
            <a:r>
              <a:rPr 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endPar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 name="Rectangle 1">
            <a:extLst>
              <a:ext uri="{FF2B5EF4-FFF2-40B4-BE49-F238E27FC236}">
                <a16:creationId xmlns:a16="http://schemas.microsoft.com/office/drawing/2014/main" id="{ADA6D9B4-D02A-4C05-8FF9-0B5C8DE5E5BD}"/>
              </a:ext>
            </a:extLst>
          </p:cNvPr>
          <p:cNvSpPr/>
          <p:nvPr/>
        </p:nvSpPr>
        <p:spPr>
          <a:xfrm>
            <a:off x="533399" y="3063448"/>
            <a:ext cx="10429875" cy="3293209"/>
          </a:xfrm>
          <a:prstGeom prst="rect">
            <a:avLst/>
          </a:prstGeom>
        </p:spPr>
        <p:txBody>
          <a:bodyPr wrap="square">
            <a:spAutoFit/>
          </a:bodyPr>
          <a:lstStyle/>
          <a:p>
            <a:r>
              <a:rPr lang="en-IN" sz="1600" dirty="0">
                <a:solidFill>
                  <a:srgbClr val="333333"/>
                </a:solidFill>
                <a:latin typeface="Roboto" panose="02000000000000000000" pitchFamily="2" charset="0"/>
              </a:rPr>
              <a:t>Businesses that are just starting out can access funds provided by business incubators and accelerators.</a:t>
            </a:r>
          </a:p>
          <a:p>
            <a:r>
              <a:rPr lang="en-IN" sz="1600" dirty="0">
                <a:solidFill>
                  <a:srgbClr val="333333"/>
                </a:solidFill>
                <a:latin typeface="Roboto" panose="02000000000000000000" pitchFamily="2" charset="0"/>
              </a:rPr>
              <a:t>The programs offered by them can be found in major cities across the globes.</a:t>
            </a:r>
          </a:p>
          <a:p>
            <a:r>
              <a:rPr lang="en-IN" sz="1600" dirty="0">
                <a:solidFill>
                  <a:srgbClr val="333333"/>
                </a:solidFill>
                <a:latin typeface="Roboto" panose="02000000000000000000" pitchFamily="2" charset="0"/>
              </a:rPr>
              <a:t>Slight differences separate the terms "business incubators and accelerator". </a:t>
            </a:r>
          </a:p>
          <a:p>
            <a:endParaRPr lang="en-IN" sz="1600" dirty="0">
              <a:solidFill>
                <a:srgbClr val="333333"/>
              </a:solidFill>
              <a:latin typeface="Roboto" panose="02000000000000000000" pitchFamily="2" charset="0"/>
            </a:endParaRPr>
          </a:p>
          <a:p>
            <a:r>
              <a:rPr lang="en-IN" sz="1600" b="1" dirty="0">
                <a:solidFill>
                  <a:srgbClr val="333333"/>
                </a:solidFill>
                <a:latin typeface="Roboto" panose="02000000000000000000" pitchFamily="2" charset="0"/>
              </a:rPr>
              <a:t>Core Difference</a:t>
            </a:r>
            <a:endParaRPr lang="en-IN" sz="1600" dirty="0">
              <a:solidFill>
                <a:srgbClr val="333333"/>
              </a:solidFill>
              <a:latin typeface="Roboto" panose="02000000000000000000" pitchFamily="2" charset="0"/>
            </a:endParaRPr>
          </a:p>
          <a:p>
            <a:r>
              <a:rPr lang="en-IN" sz="1600" dirty="0">
                <a:solidFill>
                  <a:srgbClr val="333333"/>
                </a:solidFill>
                <a:latin typeface="Roboto" panose="02000000000000000000" pitchFamily="2" charset="0"/>
              </a:rPr>
              <a:t>Business incubators basically nurture business while accelerators fast-track businesses. </a:t>
            </a:r>
          </a:p>
          <a:p>
            <a:endParaRPr lang="en-IN" sz="1600" b="1" dirty="0">
              <a:solidFill>
                <a:srgbClr val="333333"/>
              </a:solidFill>
              <a:latin typeface="Roboto" panose="02000000000000000000" pitchFamily="2" charset="0"/>
            </a:endParaRPr>
          </a:p>
          <a:p>
            <a:r>
              <a:rPr lang="en-IN" sz="1600" b="1" dirty="0">
                <a:solidFill>
                  <a:srgbClr val="333333"/>
                </a:solidFill>
                <a:latin typeface="Roboto" panose="02000000000000000000" pitchFamily="2" charset="0"/>
              </a:rPr>
              <a:t>Pros</a:t>
            </a:r>
            <a:endParaRPr lang="en-IN" sz="1600" dirty="0">
              <a:solidFill>
                <a:srgbClr val="333333"/>
              </a:solidFill>
              <a:latin typeface="Roboto" panose="02000000000000000000" pitchFamily="2" charset="0"/>
            </a:endParaRPr>
          </a:p>
          <a:p>
            <a:r>
              <a:rPr lang="en-IN" sz="1600" dirty="0">
                <a:solidFill>
                  <a:srgbClr val="333333"/>
                </a:solidFill>
                <a:latin typeface="Roboto" panose="02000000000000000000" pitchFamily="2" charset="0"/>
              </a:rPr>
              <a:t>- Business owners receive mentorship from their investors</a:t>
            </a:r>
          </a:p>
          <a:p>
            <a:r>
              <a:rPr lang="en-IN" sz="1600" dirty="0">
                <a:solidFill>
                  <a:srgbClr val="333333"/>
                </a:solidFill>
                <a:latin typeface="Roboto" panose="02000000000000000000" pitchFamily="2" charset="0"/>
              </a:rPr>
              <a:t>- Connections can be made with other </a:t>
            </a:r>
            <a:r>
              <a:rPr lang="en-IN" sz="1600" dirty="0" err="1">
                <a:solidFill>
                  <a:srgbClr val="333333"/>
                </a:solidFill>
                <a:latin typeface="Roboto" panose="02000000000000000000" pitchFamily="2" charset="0"/>
              </a:rPr>
              <a:t>startups</a:t>
            </a:r>
            <a:endParaRPr lang="en-IN" sz="1600" dirty="0">
              <a:solidFill>
                <a:srgbClr val="333333"/>
              </a:solidFill>
              <a:latin typeface="Roboto" panose="02000000000000000000" pitchFamily="2" charset="0"/>
            </a:endParaRPr>
          </a:p>
          <a:p>
            <a:endParaRPr lang="en-IN" sz="1600" b="1" dirty="0">
              <a:solidFill>
                <a:srgbClr val="333333"/>
              </a:solidFill>
              <a:latin typeface="Roboto" panose="02000000000000000000" pitchFamily="2" charset="0"/>
            </a:endParaRPr>
          </a:p>
          <a:p>
            <a:r>
              <a:rPr lang="en-IN" sz="1600" b="1" dirty="0">
                <a:solidFill>
                  <a:srgbClr val="333333"/>
                </a:solidFill>
                <a:latin typeface="Roboto" panose="02000000000000000000" pitchFamily="2" charset="0"/>
              </a:rPr>
              <a:t>Cons</a:t>
            </a:r>
            <a:endParaRPr lang="en-IN" sz="1600" dirty="0">
              <a:solidFill>
                <a:srgbClr val="333333"/>
              </a:solidFill>
              <a:latin typeface="Roboto" panose="02000000000000000000" pitchFamily="2" charset="0"/>
            </a:endParaRPr>
          </a:p>
          <a:p>
            <a:r>
              <a:rPr lang="en-IN" sz="1600" dirty="0">
                <a:solidFill>
                  <a:srgbClr val="333333"/>
                </a:solidFill>
                <a:latin typeface="Roboto" panose="02000000000000000000" pitchFamily="2" charset="0"/>
              </a:rPr>
              <a:t>- During its 4-8 month lifespan, if commitment is lacking, the </a:t>
            </a:r>
            <a:r>
              <a:rPr lang="en-IN" sz="1600" dirty="0" err="1">
                <a:solidFill>
                  <a:srgbClr val="333333"/>
                </a:solidFill>
                <a:latin typeface="Roboto" panose="02000000000000000000" pitchFamily="2" charset="0"/>
              </a:rPr>
              <a:t>startup</a:t>
            </a:r>
            <a:r>
              <a:rPr lang="en-IN" sz="1600" dirty="0">
                <a:solidFill>
                  <a:srgbClr val="333333"/>
                </a:solidFill>
                <a:latin typeface="Roboto" panose="02000000000000000000" pitchFamily="2" charset="0"/>
              </a:rPr>
              <a:t> might spiral in a downward direction</a:t>
            </a:r>
            <a:endParaRPr lang="en-IN" sz="1600" b="0" i="0" dirty="0">
              <a:solidFill>
                <a:srgbClr val="333333"/>
              </a:solidFill>
              <a:effectLst/>
              <a:latin typeface="Roboto" panose="02000000000000000000" pitchFamily="2" charset="0"/>
            </a:endParaRPr>
          </a:p>
        </p:txBody>
      </p:sp>
    </p:spTree>
    <p:extLst>
      <p:ext uri="{BB962C8B-B14F-4D97-AF65-F5344CB8AC3E}">
        <p14:creationId xmlns:p14="http://schemas.microsoft.com/office/powerpoint/2010/main" val="3498093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0DB52E-D70D-42B1-AFDD-8B345E91D5CD}"/>
              </a:ext>
            </a:extLst>
          </p:cNvPr>
          <p:cNvSpPr>
            <a:spLocks noGrp="1"/>
          </p:cNvSpPr>
          <p:nvPr>
            <p:ph type="sldNum" sz="quarter" idx="12"/>
          </p:nvPr>
        </p:nvSpPr>
        <p:spPr/>
        <p:txBody>
          <a:bodyPr/>
          <a:lstStyle/>
          <a:p>
            <a:fld id="{411A9C53-C1E1-4E57-99DB-EA46E4A62D41}" type="slidenum">
              <a:rPr lang="en-IN" smtClean="0"/>
              <a:t>21</a:t>
            </a:fld>
            <a:endParaRPr lang="en-IN"/>
          </a:p>
        </p:txBody>
      </p:sp>
      <p:sp>
        <p:nvSpPr>
          <p:cNvPr id="4" name="Rectangle 3">
            <a:extLst>
              <a:ext uri="{FF2B5EF4-FFF2-40B4-BE49-F238E27FC236}">
                <a16:creationId xmlns:a16="http://schemas.microsoft.com/office/drawing/2014/main" id="{E259585D-F6EB-42CF-8F1C-57B208AC9A6A}"/>
              </a:ext>
            </a:extLst>
          </p:cNvPr>
          <p:cNvSpPr/>
          <p:nvPr/>
        </p:nvSpPr>
        <p:spPr>
          <a:xfrm>
            <a:off x="2295525" y="745674"/>
            <a:ext cx="6800850" cy="721736"/>
          </a:xfrm>
          <a:prstGeom prst="rect">
            <a:avLst/>
          </a:prstGeom>
        </p:spPr>
        <p:txBody>
          <a:bodyPr wrap="square">
            <a:spAutoFit/>
          </a:bodyPr>
          <a:lstStyle/>
          <a:p>
            <a:pPr algn="ctr">
              <a:lnSpc>
                <a:spcPct val="107000"/>
              </a:lnSpc>
              <a:spcAft>
                <a:spcPts val="800"/>
              </a:spcAft>
            </a:pPr>
            <a:r>
              <a:rPr lang="en-IN" sz="4000" b="1" dirty="0">
                <a:solidFill>
                  <a:srgbClr val="FFC000"/>
                </a:solidFill>
                <a:effectLst>
                  <a:glow rad="228600">
                    <a:schemeClr val="accent4">
                      <a:satMod val="175000"/>
                      <a:alpha val="40000"/>
                    </a:schemeClr>
                  </a:glow>
                </a:effectLst>
                <a:latin typeface="Calibri" panose="020F0502020204030204" pitchFamily="34" charset="0"/>
                <a:ea typeface="Calibri" panose="020F0502020204030204" pitchFamily="34" charset="0"/>
                <a:cs typeface="Times New Roman" panose="02020603050405020304" pitchFamily="18" charset="0"/>
              </a:rPr>
              <a:t>RESEARCHING &amp; FUNDING</a:t>
            </a:r>
            <a:endParaRPr lang="en-IN" sz="4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175DF531-9A59-440D-B907-E92D6D0096E7}"/>
              </a:ext>
            </a:extLst>
          </p:cNvPr>
          <p:cNvSpPr/>
          <p:nvPr/>
        </p:nvSpPr>
        <p:spPr>
          <a:xfrm>
            <a:off x="533399" y="2432566"/>
            <a:ext cx="11485166" cy="461665"/>
          </a:xfrm>
          <a:prstGeom prst="rect">
            <a:avLst/>
          </a:prstGeom>
          <a:noFill/>
        </p:spPr>
        <p:txBody>
          <a:bodyPr wrap="square" lIns="91440" tIns="45720" rIns="91440" bIns="45720">
            <a:spAutoFit/>
          </a:bodyPr>
          <a:lstStyle/>
          <a:p>
            <a:r>
              <a:rPr lang="en-I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Source Funds by winning contests</a:t>
            </a:r>
            <a:r>
              <a:rPr 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endPar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5" name="Rectangle 4">
            <a:extLst>
              <a:ext uri="{FF2B5EF4-FFF2-40B4-BE49-F238E27FC236}">
                <a16:creationId xmlns:a16="http://schemas.microsoft.com/office/drawing/2014/main" id="{AAC39F00-CF0D-47FC-9EFA-828A6F0EB142}"/>
              </a:ext>
            </a:extLst>
          </p:cNvPr>
          <p:cNvSpPr/>
          <p:nvPr/>
        </p:nvSpPr>
        <p:spPr>
          <a:xfrm>
            <a:off x="533399" y="3137416"/>
            <a:ext cx="11306176" cy="3046988"/>
          </a:xfrm>
          <a:prstGeom prst="rect">
            <a:avLst/>
          </a:prstGeom>
        </p:spPr>
        <p:txBody>
          <a:bodyPr wrap="square">
            <a:spAutoFit/>
          </a:bodyPr>
          <a:lstStyle/>
          <a:p>
            <a:r>
              <a:rPr lang="en-IN" sz="1600" dirty="0">
                <a:solidFill>
                  <a:srgbClr val="333333"/>
                </a:solidFill>
                <a:latin typeface="Roboto" panose="02000000000000000000" pitchFamily="2" charset="0"/>
              </a:rPr>
              <a:t>Another amazing way to source for funds is through engaging in competitions or contests that requires entrepreneurs to showcase or pitch their business module against other competitors vying for the same funding for their businesses.</a:t>
            </a:r>
          </a:p>
          <a:p>
            <a:r>
              <a:rPr lang="en-IN" sz="1600" dirty="0">
                <a:solidFill>
                  <a:srgbClr val="333333"/>
                </a:solidFill>
                <a:latin typeface="Roboto" panose="02000000000000000000" pitchFamily="2" charset="0"/>
              </a:rPr>
              <a:t>As a contestant, you are required to present a comprehensive and detailed business plan if you are looking to win over investor confidence.</a:t>
            </a:r>
          </a:p>
          <a:p>
            <a:endParaRPr lang="en-IN" sz="1600" dirty="0">
              <a:solidFill>
                <a:srgbClr val="333333"/>
              </a:solidFill>
              <a:latin typeface="Roboto" panose="02000000000000000000" pitchFamily="2" charset="0"/>
            </a:endParaRPr>
          </a:p>
          <a:p>
            <a:r>
              <a:rPr lang="en-IN" sz="1600" b="1" dirty="0">
                <a:solidFill>
                  <a:srgbClr val="333333"/>
                </a:solidFill>
                <a:latin typeface="Roboto" panose="02000000000000000000" pitchFamily="2" charset="0"/>
              </a:rPr>
              <a:t>Pros</a:t>
            </a:r>
            <a:endParaRPr lang="en-IN" sz="1600" dirty="0">
              <a:solidFill>
                <a:srgbClr val="333333"/>
              </a:solidFill>
              <a:latin typeface="Roboto" panose="02000000000000000000" pitchFamily="2" charset="0"/>
            </a:endParaRPr>
          </a:p>
          <a:p>
            <a:r>
              <a:rPr lang="en-IN" sz="1600" dirty="0">
                <a:solidFill>
                  <a:srgbClr val="333333"/>
                </a:solidFill>
                <a:latin typeface="Roboto" panose="02000000000000000000" pitchFamily="2" charset="0"/>
              </a:rPr>
              <a:t>- In the process of participating in these contests, media coverage will be allotted to your </a:t>
            </a:r>
            <a:r>
              <a:rPr lang="en-IN" sz="1600" dirty="0" err="1">
                <a:solidFill>
                  <a:srgbClr val="333333"/>
                </a:solidFill>
                <a:latin typeface="Roboto" panose="02000000000000000000" pitchFamily="2" charset="0"/>
              </a:rPr>
              <a:t>startup</a:t>
            </a:r>
            <a:r>
              <a:rPr lang="en-IN" sz="1600" dirty="0">
                <a:solidFill>
                  <a:srgbClr val="333333"/>
                </a:solidFill>
                <a:latin typeface="Roboto" panose="02000000000000000000" pitchFamily="2" charset="0"/>
              </a:rPr>
              <a:t>, thus giving you the much-needed publicity for your business </a:t>
            </a:r>
            <a:r>
              <a:rPr lang="en-IN" sz="1600" dirty="0" err="1">
                <a:solidFill>
                  <a:srgbClr val="333333"/>
                </a:solidFill>
                <a:latin typeface="Roboto" panose="02000000000000000000" pitchFamily="2" charset="0"/>
              </a:rPr>
              <a:t>startup</a:t>
            </a:r>
            <a:r>
              <a:rPr lang="en-IN" sz="1600" dirty="0">
                <a:solidFill>
                  <a:srgbClr val="333333"/>
                </a:solidFill>
                <a:latin typeface="Roboto" panose="02000000000000000000" pitchFamily="2" charset="0"/>
              </a:rPr>
              <a:t>.</a:t>
            </a:r>
          </a:p>
          <a:p>
            <a:endParaRPr lang="en-IN" sz="1600" b="1" dirty="0">
              <a:solidFill>
                <a:srgbClr val="333333"/>
              </a:solidFill>
              <a:latin typeface="Roboto" panose="02000000000000000000" pitchFamily="2" charset="0"/>
            </a:endParaRPr>
          </a:p>
          <a:p>
            <a:r>
              <a:rPr lang="en-IN" sz="1600" b="1" dirty="0">
                <a:solidFill>
                  <a:srgbClr val="333333"/>
                </a:solidFill>
                <a:latin typeface="Roboto" panose="02000000000000000000" pitchFamily="2" charset="0"/>
              </a:rPr>
              <a:t>Cons</a:t>
            </a:r>
            <a:endParaRPr lang="en-IN" sz="1600" dirty="0">
              <a:solidFill>
                <a:srgbClr val="333333"/>
              </a:solidFill>
              <a:latin typeface="Roboto" panose="02000000000000000000" pitchFamily="2" charset="0"/>
            </a:endParaRPr>
          </a:p>
          <a:p>
            <a:r>
              <a:rPr lang="en-IN" sz="1600" dirty="0">
                <a:solidFill>
                  <a:srgbClr val="333333"/>
                </a:solidFill>
                <a:latin typeface="Roboto" panose="02000000000000000000" pitchFamily="2" charset="0"/>
              </a:rPr>
              <a:t>- Losing contests or competitions can demoralize the faint hearted, thus causing them to abandon their plans of starting up their business.</a:t>
            </a:r>
            <a:endParaRPr lang="en-IN" sz="1600" b="0" i="0" dirty="0">
              <a:solidFill>
                <a:srgbClr val="333333"/>
              </a:solidFill>
              <a:effectLst/>
              <a:latin typeface="Roboto" panose="02000000000000000000" pitchFamily="2" charset="0"/>
            </a:endParaRPr>
          </a:p>
        </p:txBody>
      </p:sp>
    </p:spTree>
    <p:extLst>
      <p:ext uri="{BB962C8B-B14F-4D97-AF65-F5344CB8AC3E}">
        <p14:creationId xmlns:p14="http://schemas.microsoft.com/office/powerpoint/2010/main" val="2320190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0DB52E-D70D-42B1-AFDD-8B345E91D5CD}"/>
              </a:ext>
            </a:extLst>
          </p:cNvPr>
          <p:cNvSpPr>
            <a:spLocks noGrp="1"/>
          </p:cNvSpPr>
          <p:nvPr>
            <p:ph type="sldNum" sz="quarter" idx="12"/>
          </p:nvPr>
        </p:nvSpPr>
        <p:spPr/>
        <p:txBody>
          <a:bodyPr/>
          <a:lstStyle/>
          <a:p>
            <a:fld id="{411A9C53-C1E1-4E57-99DB-EA46E4A62D41}" type="slidenum">
              <a:rPr lang="en-IN" smtClean="0"/>
              <a:t>22</a:t>
            </a:fld>
            <a:endParaRPr lang="en-IN"/>
          </a:p>
        </p:txBody>
      </p:sp>
      <p:sp>
        <p:nvSpPr>
          <p:cNvPr id="4" name="Rectangle 3">
            <a:extLst>
              <a:ext uri="{FF2B5EF4-FFF2-40B4-BE49-F238E27FC236}">
                <a16:creationId xmlns:a16="http://schemas.microsoft.com/office/drawing/2014/main" id="{E259585D-F6EB-42CF-8F1C-57B208AC9A6A}"/>
              </a:ext>
            </a:extLst>
          </p:cNvPr>
          <p:cNvSpPr/>
          <p:nvPr/>
        </p:nvSpPr>
        <p:spPr>
          <a:xfrm>
            <a:off x="2295525" y="745674"/>
            <a:ext cx="6800850" cy="721736"/>
          </a:xfrm>
          <a:prstGeom prst="rect">
            <a:avLst/>
          </a:prstGeom>
        </p:spPr>
        <p:txBody>
          <a:bodyPr wrap="square">
            <a:spAutoFit/>
          </a:bodyPr>
          <a:lstStyle/>
          <a:p>
            <a:pPr algn="ctr">
              <a:lnSpc>
                <a:spcPct val="107000"/>
              </a:lnSpc>
              <a:spcAft>
                <a:spcPts val="800"/>
              </a:spcAft>
            </a:pPr>
            <a:r>
              <a:rPr lang="en-IN" sz="4000" b="1" dirty="0">
                <a:solidFill>
                  <a:srgbClr val="FFC000"/>
                </a:solidFill>
                <a:effectLst>
                  <a:glow rad="228600">
                    <a:schemeClr val="accent4">
                      <a:satMod val="175000"/>
                      <a:alpha val="40000"/>
                    </a:schemeClr>
                  </a:glow>
                </a:effectLst>
                <a:latin typeface="Calibri" panose="020F0502020204030204" pitchFamily="34" charset="0"/>
                <a:ea typeface="Calibri" panose="020F0502020204030204" pitchFamily="34" charset="0"/>
                <a:cs typeface="Times New Roman" panose="02020603050405020304" pitchFamily="18" charset="0"/>
              </a:rPr>
              <a:t>RESEARCHING &amp; FUNDING</a:t>
            </a:r>
            <a:endParaRPr lang="en-IN" sz="4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175DF531-9A59-440D-B907-E92D6D0096E7}"/>
              </a:ext>
            </a:extLst>
          </p:cNvPr>
          <p:cNvSpPr/>
          <p:nvPr/>
        </p:nvSpPr>
        <p:spPr>
          <a:xfrm>
            <a:off x="533399" y="2432566"/>
            <a:ext cx="11485166" cy="461665"/>
          </a:xfrm>
          <a:prstGeom prst="rect">
            <a:avLst/>
          </a:prstGeom>
          <a:noFill/>
        </p:spPr>
        <p:txBody>
          <a:bodyPr wrap="square" lIns="91440" tIns="45720" rIns="91440" bIns="45720">
            <a:spAutoFit/>
          </a:bodyPr>
          <a:lstStyle/>
          <a:p>
            <a:r>
              <a:rPr lang="en-I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Raise Money through Bank Loan</a:t>
            </a:r>
            <a:r>
              <a:rPr 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endPar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 name="Rectangle 1">
            <a:extLst>
              <a:ext uri="{FF2B5EF4-FFF2-40B4-BE49-F238E27FC236}">
                <a16:creationId xmlns:a16="http://schemas.microsoft.com/office/drawing/2014/main" id="{7A766EDA-2545-4FB2-A71C-9C59417791F9}"/>
              </a:ext>
            </a:extLst>
          </p:cNvPr>
          <p:cNvSpPr/>
          <p:nvPr/>
        </p:nvSpPr>
        <p:spPr>
          <a:xfrm>
            <a:off x="533399" y="3089516"/>
            <a:ext cx="11658601" cy="3293209"/>
          </a:xfrm>
          <a:prstGeom prst="rect">
            <a:avLst/>
          </a:prstGeom>
        </p:spPr>
        <p:txBody>
          <a:bodyPr wrap="square">
            <a:spAutoFit/>
          </a:bodyPr>
          <a:lstStyle/>
          <a:p>
            <a:r>
              <a:rPr lang="en-IN" sz="1600" dirty="0">
                <a:solidFill>
                  <a:srgbClr val="333333"/>
                </a:solidFill>
                <a:latin typeface="Roboto" panose="02000000000000000000" pitchFamily="2" charset="0"/>
              </a:rPr>
              <a:t>Banking institutions provide financial backing on loans to individuals who approach them with a solid business plan. The business plan must be well structured to convey the modus operandi, profit forecast and estimated time of maturity.</a:t>
            </a:r>
          </a:p>
          <a:p>
            <a:r>
              <a:rPr lang="en-IN" sz="1600" dirty="0">
                <a:solidFill>
                  <a:srgbClr val="333333"/>
                </a:solidFill>
                <a:latin typeface="Roboto" panose="02000000000000000000" pitchFamily="2" charset="0"/>
              </a:rPr>
              <a:t>The financial provision of banks is in two forms, they are working capital loan and funding.</a:t>
            </a:r>
          </a:p>
          <a:p>
            <a:r>
              <a:rPr lang="en-IN" sz="1600" b="1" dirty="0">
                <a:solidFill>
                  <a:srgbClr val="333333"/>
                </a:solidFill>
                <a:latin typeface="Roboto" panose="02000000000000000000" pitchFamily="2" charset="0"/>
              </a:rPr>
              <a:t>Working Capital Loan</a:t>
            </a:r>
            <a:endParaRPr lang="en-IN" sz="1600" dirty="0">
              <a:solidFill>
                <a:srgbClr val="333333"/>
              </a:solidFill>
              <a:latin typeface="Roboto" panose="02000000000000000000" pitchFamily="2" charset="0"/>
            </a:endParaRPr>
          </a:p>
          <a:p>
            <a:r>
              <a:rPr lang="en-IN" sz="1600" dirty="0">
                <a:solidFill>
                  <a:srgbClr val="333333"/>
                </a:solidFill>
                <a:latin typeface="Roboto" panose="02000000000000000000" pitchFamily="2" charset="0"/>
              </a:rPr>
              <a:t>This loan is designed to traverse one full cycle of revenue generation. Stocks and debtors usually have leverage on the limit.</a:t>
            </a:r>
          </a:p>
          <a:p>
            <a:r>
              <a:rPr lang="en-IN" sz="1600" b="1" dirty="0">
                <a:solidFill>
                  <a:srgbClr val="333333"/>
                </a:solidFill>
                <a:latin typeface="Roboto" panose="02000000000000000000" pitchFamily="2" charset="0"/>
              </a:rPr>
              <a:t>Funding</a:t>
            </a:r>
            <a:endParaRPr lang="en-IN" sz="1600" dirty="0">
              <a:solidFill>
                <a:srgbClr val="333333"/>
              </a:solidFill>
              <a:latin typeface="Roboto" panose="02000000000000000000" pitchFamily="2" charset="0"/>
            </a:endParaRPr>
          </a:p>
          <a:p>
            <a:r>
              <a:rPr lang="en-IN" sz="1600" dirty="0">
                <a:solidFill>
                  <a:srgbClr val="333333"/>
                </a:solidFill>
                <a:latin typeface="Roboto" panose="02000000000000000000" pitchFamily="2" charset="0"/>
              </a:rPr>
              <a:t>This process involves providing the business plan and concise information of the valuation, alongside the project report on which the loan was sanctioned.</a:t>
            </a:r>
          </a:p>
          <a:p>
            <a:r>
              <a:rPr lang="en-IN" sz="1600" b="1" dirty="0">
                <a:solidFill>
                  <a:srgbClr val="333333"/>
                </a:solidFill>
                <a:latin typeface="Roboto" panose="02000000000000000000" pitchFamily="2" charset="0"/>
              </a:rPr>
              <a:t>Pros</a:t>
            </a:r>
            <a:endParaRPr lang="en-IN" sz="1600" dirty="0">
              <a:solidFill>
                <a:srgbClr val="333333"/>
              </a:solidFill>
              <a:latin typeface="Roboto" panose="02000000000000000000" pitchFamily="2" charset="0"/>
            </a:endParaRPr>
          </a:p>
          <a:p>
            <a:r>
              <a:rPr lang="en-IN" sz="1600" dirty="0">
                <a:solidFill>
                  <a:srgbClr val="333333"/>
                </a:solidFill>
                <a:latin typeface="Roboto" panose="02000000000000000000" pitchFamily="2" charset="0"/>
              </a:rPr>
              <a:t>- Large capital can be accessed by entrepreneurs</a:t>
            </a:r>
          </a:p>
          <a:p>
            <a:r>
              <a:rPr lang="en-IN" sz="1600" dirty="0">
                <a:solidFill>
                  <a:srgbClr val="333333"/>
                </a:solidFill>
                <a:latin typeface="Roboto" panose="02000000000000000000" pitchFamily="2" charset="0"/>
              </a:rPr>
              <a:t>- Capital provided can fast-track the process of income generation</a:t>
            </a:r>
          </a:p>
          <a:p>
            <a:r>
              <a:rPr lang="en-IN" sz="1600" b="1" dirty="0">
                <a:solidFill>
                  <a:srgbClr val="333333"/>
                </a:solidFill>
                <a:latin typeface="Roboto" panose="02000000000000000000" pitchFamily="2" charset="0"/>
              </a:rPr>
              <a:t>Cons</a:t>
            </a:r>
            <a:endParaRPr lang="en-IN" sz="1600" dirty="0">
              <a:solidFill>
                <a:srgbClr val="333333"/>
              </a:solidFill>
              <a:latin typeface="Roboto" panose="02000000000000000000" pitchFamily="2" charset="0"/>
            </a:endParaRPr>
          </a:p>
          <a:p>
            <a:r>
              <a:rPr lang="en-IN" sz="1600" dirty="0">
                <a:solidFill>
                  <a:srgbClr val="333333"/>
                </a:solidFill>
                <a:latin typeface="Roboto" panose="02000000000000000000" pitchFamily="2" charset="0"/>
              </a:rPr>
              <a:t>- High risk of Collateral loss, since it is an important requirement for loan grants</a:t>
            </a:r>
            <a:endParaRPr lang="en-IN" sz="1600" b="0" i="0" dirty="0">
              <a:solidFill>
                <a:srgbClr val="333333"/>
              </a:solidFill>
              <a:effectLst/>
              <a:latin typeface="Roboto" panose="02000000000000000000" pitchFamily="2" charset="0"/>
            </a:endParaRPr>
          </a:p>
        </p:txBody>
      </p:sp>
    </p:spTree>
    <p:extLst>
      <p:ext uri="{BB962C8B-B14F-4D97-AF65-F5344CB8AC3E}">
        <p14:creationId xmlns:p14="http://schemas.microsoft.com/office/powerpoint/2010/main" val="3633906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0DB52E-D70D-42B1-AFDD-8B345E91D5CD}"/>
              </a:ext>
            </a:extLst>
          </p:cNvPr>
          <p:cNvSpPr>
            <a:spLocks noGrp="1"/>
          </p:cNvSpPr>
          <p:nvPr>
            <p:ph type="sldNum" sz="quarter" idx="12"/>
          </p:nvPr>
        </p:nvSpPr>
        <p:spPr/>
        <p:txBody>
          <a:bodyPr/>
          <a:lstStyle/>
          <a:p>
            <a:fld id="{411A9C53-C1E1-4E57-99DB-EA46E4A62D41}" type="slidenum">
              <a:rPr lang="en-IN" smtClean="0"/>
              <a:t>23</a:t>
            </a:fld>
            <a:endParaRPr lang="en-IN"/>
          </a:p>
        </p:txBody>
      </p:sp>
      <p:sp>
        <p:nvSpPr>
          <p:cNvPr id="4" name="Rectangle 3">
            <a:extLst>
              <a:ext uri="{FF2B5EF4-FFF2-40B4-BE49-F238E27FC236}">
                <a16:creationId xmlns:a16="http://schemas.microsoft.com/office/drawing/2014/main" id="{E259585D-F6EB-42CF-8F1C-57B208AC9A6A}"/>
              </a:ext>
            </a:extLst>
          </p:cNvPr>
          <p:cNvSpPr/>
          <p:nvPr/>
        </p:nvSpPr>
        <p:spPr>
          <a:xfrm>
            <a:off x="2295525" y="745674"/>
            <a:ext cx="6800850" cy="721736"/>
          </a:xfrm>
          <a:prstGeom prst="rect">
            <a:avLst/>
          </a:prstGeom>
        </p:spPr>
        <p:txBody>
          <a:bodyPr wrap="square">
            <a:spAutoFit/>
          </a:bodyPr>
          <a:lstStyle/>
          <a:p>
            <a:pPr algn="ctr">
              <a:lnSpc>
                <a:spcPct val="107000"/>
              </a:lnSpc>
              <a:spcAft>
                <a:spcPts val="800"/>
              </a:spcAft>
            </a:pPr>
            <a:r>
              <a:rPr lang="en-IN" sz="4000" b="1" dirty="0">
                <a:solidFill>
                  <a:srgbClr val="FFC000"/>
                </a:solidFill>
                <a:effectLst>
                  <a:glow rad="228600">
                    <a:schemeClr val="accent4">
                      <a:satMod val="175000"/>
                      <a:alpha val="40000"/>
                    </a:schemeClr>
                  </a:glow>
                </a:effectLst>
                <a:latin typeface="Calibri" panose="020F0502020204030204" pitchFamily="34" charset="0"/>
                <a:ea typeface="Calibri" panose="020F0502020204030204" pitchFamily="34" charset="0"/>
                <a:cs typeface="Times New Roman" panose="02020603050405020304" pitchFamily="18" charset="0"/>
              </a:rPr>
              <a:t>RESEARCHING &amp; FUNDING</a:t>
            </a:r>
            <a:endParaRPr lang="en-IN" sz="4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175DF531-9A59-440D-B907-E92D6D0096E7}"/>
              </a:ext>
            </a:extLst>
          </p:cNvPr>
          <p:cNvSpPr/>
          <p:nvPr/>
        </p:nvSpPr>
        <p:spPr>
          <a:xfrm>
            <a:off x="533399" y="2432566"/>
            <a:ext cx="11485166" cy="461665"/>
          </a:xfrm>
          <a:prstGeom prst="rect">
            <a:avLst/>
          </a:prstGeom>
          <a:noFill/>
        </p:spPr>
        <p:txBody>
          <a:bodyPr wrap="square" lIns="91440" tIns="45720" rIns="91440" bIns="45720">
            <a:spAutoFit/>
          </a:bodyPr>
          <a:lstStyle/>
          <a:p>
            <a:r>
              <a:rPr lang="en-I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Acquire Loans from Microfinance Providers or NBFCs</a:t>
            </a:r>
            <a:r>
              <a:rPr 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endPar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5" name="Rectangle 4">
            <a:extLst>
              <a:ext uri="{FF2B5EF4-FFF2-40B4-BE49-F238E27FC236}">
                <a16:creationId xmlns:a16="http://schemas.microsoft.com/office/drawing/2014/main" id="{4EAC27BF-E726-4E6E-9615-92D21597F27C}"/>
              </a:ext>
            </a:extLst>
          </p:cNvPr>
          <p:cNvSpPr/>
          <p:nvPr/>
        </p:nvSpPr>
        <p:spPr>
          <a:xfrm>
            <a:off x="533399" y="3026539"/>
            <a:ext cx="11485166" cy="1323439"/>
          </a:xfrm>
          <a:prstGeom prst="rect">
            <a:avLst/>
          </a:prstGeom>
        </p:spPr>
        <p:txBody>
          <a:bodyPr wrap="square">
            <a:spAutoFit/>
          </a:bodyPr>
          <a:lstStyle/>
          <a:p>
            <a:r>
              <a:rPr lang="en-IN" sz="1600" dirty="0">
                <a:solidFill>
                  <a:srgbClr val="333333"/>
                </a:solidFill>
                <a:latin typeface="Roboto" panose="02000000000000000000" pitchFamily="2" charset="0"/>
              </a:rPr>
              <a:t>Microfinance was set up to give access to capital to small-scale entrepreneurs that lack access to conventional banking capital or loans. Individuals with poor credit ratings see microfinance institutions as a respite whenever they are out of </a:t>
            </a:r>
            <a:r>
              <a:rPr lang="en-IN" sz="1600" dirty="0" err="1">
                <a:solidFill>
                  <a:srgbClr val="333333"/>
                </a:solidFill>
                <a:latin typeface="Roboto" panose="02000000000000000000" pitchFamily="2" charset="0"/>
              </a:rPr>
              <a:t>favor</a:t>
            </a:r>
            <a:r>
              <a:rPr lang="en-IN" sz="1600" dirty="0">
                <a:solidFill>
                  <a:srgbClr val="333333"/>
                </a:solidFill>
                <a:latin typeface="Roboto" panose="02000000000000000000" pitchFamily="2" charset="0"/>
              </a:rPr>
              <a:t> by conventional banks.</a:t>
            </a:r>
          </a:p>
          <a:p>
            <a:r>
              <a:rPr lang="en-IN" sz="1600" dirty="0">
                <a:solidFill>
                  <a:srgbClr val="333333"/>
                </a:solidFill>
                <a:latin typeface="Roboto" panose="02000000000000000000" pitchFamily="2" charset="0"/>
              </a:rPr>
              <a:t>Non-Banking Financial Corporations (NBFCs) give out loans to individuals who seek loans, without necessarily imposing any legality like conventional banks and </a:t>
            </a:r>
            <a:r>
              <a:rPr lang="en-IN" sz="1600" dirty="0">
                <a:latin typeface="Roboto" panose="02000000000000000000" pitchFamily="2" charset="0"/>
              </a:rPr>
              <a:t>credit repair services</a:t>
            </a:r>
            <a:r>
              <a:rPr lang="en-IN" sz="1600" dirty="0">
                <a:solidFill>
                  <a:srgbClr val="333333"/>
                </a:solidFill>
                <a:latin typeface="Roboto" panose="02000000000000000000" pitchFamily="2" charset="0"/>
              </a:rPr>
              <a:t> do.</a:t>
            </a:r>
            <a:endParaRPr lang="en-IN" sz="1600" b="0" i="0" dirty="0">
              <a:solidFill>
                <a:srgbClr val="333333"/>
              </a:solidFill>
              <a:effectLst/>
              <a:latin typeface="Roboto" panose="02000000000000000000" pitchFamily="2" charset="0"/>
            </a:endParaRPr>
          </a:p>
        </p:txBody>
      </p:sp>
    </p:spTree>
    <p:extLst>
      <p:ext uri="{BB962C8B-B14F-4D97-AF65-F5344CB8AC3E}">
        <p14:creationId xmlns:p14="http://schemas.microsoft.com/office/powerpoint/2010/main" val="1186784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0DB52E-D70D-42B1-AFDD-8B345E91D5CD}"/>
              </a:ext>
            </a:extLst>
          </p:cNvPr>
          <p:cNvSpPr>
            <a:spLocks noGrp="1"/>
          </p:cNvSpPr>
          <p:nvPr>
            <p:ph type="sldNum" sz="quarter" idx="12"/>
          </p:nvPr>
        </p:nvSpPr>
        <p:spPr/>
        <p:txBody>
          <a:bodyPr/>
          <a:lstStyle/>
          <a:p>
            <a:fld id="{411A9C53-C1E1-4E57-99DB-EA46E4A62D41}" type="slidenum">
              <a:rPr lang="en-IN" smtClean="0"/>
              <a:t>24</a:t>
            </a:fld>
            <a:endParaRPr lang="en-IN"/>
          </a:p>
        </p:txBody>
      </p:sp>
      <p:sp>
        <p:nvSpPr>
          <p:cNvPr id="4" name="Rectangle 3">
            <a:extLst>
              <a:ext uri="{FF2B5EF4-FFF2-40B4-BE49-F238E27FC236}">
                <a16:creationId xmlns:a16="http://schemas.microsoft.com/office/drawing/2014/main" id="{E259585D-F6EB-42CF-8F1C-57B208AC9A6A}"/>
              </a:ext>
            </a:extLst>
          </p:cNvPr>
          <p:cNvSpPr/>
          <p:nvPr/>
        </p:nvSpPr>
        <p:spPr>
          <a:xfrm>
            <a:off x="2295525" y="745674"/>
            <a:ext cx="6800850" cy="721736"/>
          </a:xfrm>
          <a:prstGeom prst="rect">
            <a:avLst/>
          </a:prstGeom>
        </p:spPr>
        <p:txBody>
          <a:bodyPr wrap="square">
            <a:spAutoFit/>
          </a:bodyPr>
          <a:lstStyle/>
          <a:p>
            <a:pPr algn="ctr">
              <a:lnSpc>
                <a:spcPct val="107000"/>
              </a:lnSpc>
              <a:spcAft>
                <a:spcPts val="800"/>
              </a:spcAft>
            </a:pPr>
            <a:r>
              <a:rPr lang="en-IN" sz="4000" b="1" dirty="0">
                <a:solidFill>
                  <a:srgbClr val="FFC000"/>
                </a:solidFill>
                <a:effectLst>
                  <a:glow rad="228600">
                    <a:schemeClr val="accent4">
                      <a:satMod val="175000"/>
                      <a:alpha val="40000"/>
                    </a:schemeClr>
                  </a:glow>
                </a:effectLst>
                <a:latin typeface="Calibri" panose="020F0502020204030204" pitchFamily="34" charset="0"/>
                <a:ea typeface="Calibri" panose="020F0502020204030204" pitchFamily="34" charset="0"/>
                <a:cs typeface="Times New Roman" panose="02020603050405020304" pitchFamily="18" charset="0"/>
              </a:rPr>
              <a:t>RESEARCHING &amp; FUNDING</a:t>
            </a:r>
            <a:endParaRPr lang="en-IN" sz="4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175DF531-9A59-440D-B907-E92D6D0096E7}"/>
              </a:ext>
            </a:extLst>
          </p:cNvPr>
          <p:cNvSpPr/>
          <p:nvPr/>
        </p:nvSpPr>
        <p:spPr>
          <a:xfrm>
            <a:off x="533399" y="2432566"/>
            <a:ext cx="11485166" cy="461665"/>
          </a:xfrm>
          <a:prstGeom prst="rect">
            <a:avLst/>
          </a:prstGeom>
          <a:noFill/>
        </p:spPr>
        <p:txBody>
          <a:bodyPr wrap="square" lIns="91440" tIns="45720" rIns="91440" bIns="45720">
            <a:spAutoFit/>
          </a:bodyPr>
          <a:lstStyle/>
          <a:p>
            <a:r>
              <a:rPr lang="en-I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Government Programs that Offer </a:t>
            </a:r>
            <a:r>
              <a:rPr lang="en-IN" sz="2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Startup</a:t>
            </a:r>
            <a:r>
              <a:rPr lang="en-I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Capital</a:t>
            </a:r>
            <a:r>
              <a:rPr 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endPar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 name="Rectangle 1">
            <a:extLst>
              <a:ext uri="{FF2B5EF4-FFF2-40B4-BE49-F238E27FC236}">
                <a16:creationId xmlns:a16="http://schemas.microsoft.com/office/drawing/2014/main" id="{D6670169-A6A1-4A2B-971A-11D121AA4B10}"/>
              </a:ext>
            </a:extLst>
          </p:cNvPr>
          <p:cNvSpPr/>
          <p:nvPr/>
        </p:nvSpPr>
        <p:spPr>
          <a:xfrm>
            <a:off x="645714" y="3109219"/>
            <a:ext cx="11372851" cy="2308324"/>
          </a:xfrm>
          <a:prstGeom prst="rect">
            <a:avLst/>
          </a:prstGeom>
        </p:spPr>
        <p:txBody>
          <a:bodyPr wrap="square">
            <a:spAutoFit/>
          </a:bodyPr>
          <a:lstStyle/>
          <a:p>
            <a:r>
              <a:rPr lang="en-IN" sz="1600" dirty="0">
                <a:solidFill>
                  <a:srgbClr val="333333"/>
                </a:solidFill>
                <a:latin typeface="Roboto" panose="02000000000000000000" pitchFamily="2" charset="0"/>
              </a:rPr>
              <a:t>Government programs that offer </a:t>
            </a:r>
            <a:r>
              <a:rPr lang="en-IN" sz="1600" dirty="0" err="1">
                <a:solidFill>
                  <a:srgbClr val="333333"/>
                </a:solidFill>
                <a:latin typeface="Roboto" panose="02000000000000000000" pitchFamily="2" charset="0"/>
              </a:rPr>
              <a:t>startup</a:t>
            </a:r>
            <a:r>
              <a:rPr lang="en-IN" sz="1600" dirty="0">
                <a:solidFill>
                  <a:srgbClr val="333333"/>
                </a:solidFill>
                <a:latin typeface="Roboto" panose="02000000000000000000" pitchFamily="2" charset="0"/>
              </a:rPr>
              <a:t> capital are an excellent way to source funding for your business. You are required to submit a plan that can be accepted by the grant committee. Once your plan has been scrutinized and approved, you will be provided with the funds to start up your business.</a:t>
            </a:r>
          </a:p>
          <a:p>
            <a:endParaRPr lang="en-IN" sz="1600" dirty="0">
              <a:solidFill>
                <a:srgbClr val="333333"/>
              </a:solidFill>
              <a:latin typeface="Roboto" panose="02000000000000000000" pitchFamily="2" charset="0"/>
            </a:endParaRPr>
          </a:p>
          <a:p>
            <a:r>
              <a:rPr lang="en-IN" sz="1600" b="1" dirty="0">
                <a:solidFill>
                  <a:srgbClr val="333333"/>
                </a:solidFill>
                <a:latin typeface="Roboto" panose="02000000000000000000" pitchFamily="2" charset="0"/>
              </a:rPr>
              <a:t>Pros</a:t>
            </a:r>
            <a:endParaRPr lang="en-IN" sz="1600" dirty="0">
              <a:solidFill>
                <a:srgbClr val="333333"/>
              </a:solidFill>
              <a:latin typeface="Roboto" panose="02000000000000000000" pitchFamily="2" charset="0"/>
            </a:endParaRPr>
          </a:p>
          <a:p>
            <a:r>
              <a:rPr lang="en-IN" sz="1600" dirty="0">
                <a:solidFill>
                  <a:srgbClr val="333333"/>
                </a:solidFill>
                <a:latin typeface="Roboto" panose="02000000000000000000" pitchFamily="2" charset="0"/>
              </a:rPr>
              <a:t>- Funding from government is usually substantial in size, thus providing you with surplus capital to manage your </a:t>
            </a:r>
            <a:r>
              <a:rPr lang="en-IN" sz="1600" dirty="0" err="1">
                <a:solidFill>
                  <a:srgbClr val="333333"/>
                </a:solidFill>
                <a:latin typeface="Roboto" panose="02000000000000000000" pitchFamily="2" charset="0"/>
              </a:rPr>
              <a:t>startup</a:t>
            </a:r>
            <a:endParaRPr lang="en-IN" sz="1600" dirty="0">
              <a:solidFill>
                <a:srgbClr val="333333"/>
              </a:solidFill>
              <a:latin typeface="Roboto" panose="02000000000000000000" pitchFamily="2" charset="0"/>
            </a:endParaRPr>
          </a:p>
          <a:p>
            <a:endParaRPr lang="en-IN" sz="1600" b="1" dirty="0">
              <a:solidFill>
                <a:srgbClr val="333333"/>
              </a:solidFill>
              <a:latin typeface="Roboto" panose="02000000000000000000" pitchFamily="2" charset="0"/>
            </a:endParaRPr>
          </a:p>
          <a:p>
            <a:r>
              <a:rPr lang="en-IN" sz="1600" b="1" dirty="0">
                <a:solidFill>
                  <a:srgbClr val="333333"/>
                </a:solidFill>
                <a:latin typeface="Roboto" panose="02000000000000000000" pitchFamily="2" charset="0"/>
              </a:rPr>
              <a:t>Cons</a:t>
            </a:r>
            <a:endParaRPr lang="en-IN" sz="1600" dirty="0">
              <a:solidFill>
                <a:srgbClr val="333333"/>
              </a:solidFill>
              <a:latin typeface="Roboto" panose="02000000000000000000" pitchFamily="2" charset="0"/>
            </a:endParaRPr>
          </a:p>
          <a:p>
            <a:r>
              <a:rPr lang="en-IN" sz="1600" dirty="0">
                <a:solidFill>
                  <a:srgbClr val="333333"/>
                </a:solidFill>
                <a:latin typeface="Roboto" panose="02000000000000000000" pitchFamily="2" charset="0"/>
              </a:rPr>
              <a:t>- The process of scrutiny, approval and eventual release of funds may take a lot of time due to government bureaucracy</a:t>
            </a:r>
            <a:endParaRPr lang="en-IN" sz="1600" b="0" i="0" dirty="0">
              <a:solidFill>
                <a:srgbClr val="333333"/>
              </a:solidFill>
              <a:effectLst/>
              <a:latin typeface="Roboto" panose="02000000000000000000" pitchFamily="2" charset="0"/>
            </a:endParaRPr>
          </a:p>
        </p:txBody>
      </p:sp>
    </p:spTree>
    <p:extLst>
      <p:ext uri="{BB962C8B-B14F-4D97-AF65-F5344CB8AC3E}">
        <p14:creationId xmlns:p14="http://schemas.microsoft.com/office/powerpoint/2010/main" val="836700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text on a white background&#10;&#10;Description automatically generated">
            <a:extLst>
              <a:ext uri="{FF2B5EF4-FFF2-40B4-BE49-F238E27FC236}">
                <a16:creationId xmlns:a16="http://schemas.microsoft.com/office/drawing/2014/main" id="{8CF9C4AB-2CB5-4564-9FA2-C78AD39CB9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6000" y="477520"/>
            <a:ext cx="4897120" cy="6380480"/>
          </a:xfrm>
        </p:spPr>
      </p:pic>
      <p:sp>
        <p:nvSpPr>
          <p:cNvPr id="2" name="Slide Number Placeholder 1">
            <a:extLst>
              <a:ext uri="{FF2B5EF4-FFF2-40B4-BE49-F238E27FC236}">
                <a16:creationId xmlns:a16="http://schemas.microsoft.com/office/drawing/2014/main" id="{E46E2B6B-F72E-4D31-8BA1-21E86A35435C}"/>
              </a:ext>
            </a:extLst>
          </p:cNvPr>
          <p:cNvSpPr>
            <a:spLocks noGrp="1"/>
          </p:cNvSpPr>
          <p:nvPr>
            <p:ph type="sldNum" sz="quarter" idx="12"/>
          </p:nvPr>
        </p:nvSpPr>
        <p:spPr/>
        <p:txBody>
          <a:bodyPr/>
          <a:lstStyle/>
          <a:p>
            <a:fld id="{411A9C53-C1E1-4E57-99DB-EA46E4A62D41}" type="slidenum">
              <a:rPr lang="en-IN" smtClean="0"/>
              <a:t>25</a:t>
            </a:fld>
            <a:endParaRPr lang="en-IN"/>
          </a:p>
        </p:txBody>
      </p:sp>
    </p:spTree>
    <p:extLst>
      <p:ext uri="{BB962C8B-B14F-4D97-AF65-F5344CB8AC3E}">
        <p14:creationId xmlns:p14="http://schemas.microsoft.com/office/powerpoint/2010/main" val="422431869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text on a white background&#10;&#10;Description automatically generated">
            <a:extLst>
              <a:ext uri="{FF2B5EF4-FFF2-40B4-BE49-F238E27FC236}">
                <a16:creationId xmlns:a16="http://schemas.microsoft.com/office/drawing/2014/main" id="{B09DBA33-01CD-41F0-9C88-6401E1A20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938" y="467360"/>
            <a:ext cx="9284123" cy="6390640"/>
          </a:xfrm>
          <a:prstGeom prst="rect">
            <a:avLst/>
          </a:prstGeom>
        </p:spPr>
      </p:pic>
      <p:sp>
        <p:nvSpPr>
          <p:cNvPr id="2" name="Slide Number Placeholder 1">
            <a:extLst>
              <a:ext uri="{FF2B5EF4-FFF2-40B4-BE49-F238E27FC236}">
                <a16:creationId xmlns:a16="http://schemas.microsoft.com/office/drawing/2014/main" id="{772ACFEE-6D52-46C7-9D6F-F3352B720B3E}"/>
              </a:ext>
            </a:extLst>
          </p:cNvPr>
          <p:cNvSpPr>
            <a:spLocks noGrp="1"/>
          </p:cNvSpPr>
          <p:nvPr>
            <p:ph type="sldNum" sz="quarter" idx="12"/>
          </p:nvPr>
        </p:nvSpPr>
        <p:spPr/>
        <p:txBody>
          <a:bodyPr/>
          <a:lstStyle/>
          <a:p>
            <a:fld id="{411A9C53-C1E1-4E57-99DB-EA46E4A62D41}" type="slidenum">
              <a:rPr lang="en-IN" smtClean="0"/>
              <a:t>26</a:t>
            </a:fld>
            <a:endParaRPr lang="en-IN"/>
          </a:p>
        </p:txBody>
      </p:sp>
    </p:spTree>
    <p:extLst>
      <p:ext uri="{BB962C8B-B14F-4D97-AF65-F5344CB8AC3E}">
        <p14:creationId xmlns:p14="http://schemas.microsoft.com/office/powerpoint/2010/main" val="629215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text on a white background&#10;&#10;Description automatically generated">
            <a:extLst>
              <a:ext uri="{FF2B5EF4-FFF2-40B4-BE49-F238E27FC236}">
                <a16:creationId xmlns:a16="http://schemas.microsoft.com/office/drawing/2014/main" id="{71EB52ED-3F7E-43BA-B588-CB492A07D0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5043" y="477520"/>
            <a:ext cx="5221913" cy="6380480"/>
          </a:xfrm>
          <a:prstGeom prst="rect">
            <a:avLst/>
          </a:prstGeom>
        </p:spPr>
      </p:pic>
      <p:sp>
        <p:nvSpPr>
          <p:cNvPr id="2" name="Slide Number Placeholder 1">
            <a:extLst>
              <a:ext uri="{FF2B5EF4-FFF2-40B4-BE49-F238E27FC236}">
                <a16:creationId xmlns:a16="http://schemas.microsoft.com/office/drawing/2014/main" id="{FB21BBE2-181C-4F34-9C44-A33E40959F4C}"/>
              </a:ext>
            </a:extLst>
          </p:cNvPr>
          <p:cNvSpPr>
            <a:spLocks noGrp="1"/>
          </p:cNvSpPr>
          <p:nvPr>
            <p:ph type="sldNum" sz="quarter" idx="12"/>
          </p:nvPr>
        </p:nvSpPr>
        <p:spPr/>
        <p:txBody>
          <a:bodyPr/>
          <a:lstStyle/>
          <a:p>
            <a:fld id="{411A9C53-C1E1-4E57-99DB-EA46E4A62D41}" type="slidenum">
              <a:rPr lang="en-IN" smtClean="0"/>
              <a:t>27</a:t>
            </a:fld>
            <a:endParaRPr lang="en-IN"/>
          </a:p>
        </p:txBody>
      </p:sp>
    </p:spTree>
    <p:extLst>
      <p:ext uri="{BB962C8B-B14F-4D97-AF65-F5344CB8AC3E}">
        <p14:creationId xmlns:p14="http://schemas.microsoft.com/office/powerpoint/2010/main" val="1912671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text on a white background&#10;&#10;Description automatically generated">
            <a:extLst>
              <a:ext uri="{FF2B5EF4-FFF2-40B4-BE49-F238E27FC236}">
                <a16:creationId xmlns:a16="http://schemas.microsoft.com/office/drawing/2014/main" id="{AF40FCE6-B9AD-4E31-AD5E-B142432DA5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6770" y="477520"/>
            <a:ext cx="4858459" cy="6380480"/>
          </a:xfrm>
          <a:prstGeom prst="rect">
            <a:avLst/>
          </a:prstGeom>
        </p:spPr>
      </p:pic>
      <p:sp>
        <p:nvSpPr>
          <p:cNvPr id="2" name="Slide Number Placeholder 1">
            <a:extLst>
              <a:ext uri="{FF2B5EF4-FFF2-40B4-BE49-F238E27FC236}">
                <a16:creationId xmlns:a16="http://schemas.microsoft.com/office/drawing/2014/main" id="{DCAB1FF2-1E8F-4059-9947-BC282CB54878}"/>
              </a:ext>
            </a:extLst>
          </p:cNvPr>
          <p:cNvSpPr>
            <a:spLocks noGrp="1"/>
          </p:cNvSpPr>
          <p:nvPr>
            <p:ph type="sldNum" sz="quarter" idx="12"/>
          </p:nvPr>
        </p:nvSpPr>
        <p:spPr/>
        <p:txBody>
          <a:bodyPr/>
          <a:lstStyle/>
          <a:p>
            <a:fld id="{411A9C53-C1E1-4E57-99DB-EA46E4A62D41}" type="slidenum">
              <a:rPr lang="en-IN" smtClean="0"/>
              <a:t>28</a:t>
            </a:fld>
            <a:endParaRPr lang="en-IN"/>
          </a:p>
        </p:txBody>
      </p:sp>
    </p:spTree>
    <p:extLst>
      <p:ext uri="{BB962C8B-B14F-4D97-AF65-F5344CB8AC3E}">
        <p14:creationId xmlns:p14="http://schemas.microsoft.com/office/powerpoint/2010/main" val="3009430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text on a white background&#10;&#10;Description automatically generated">
            <a:extLst>
              <a:ext uri="{FF2B5EF4-FFF2-40B4-BE49-F238E27FC236}">
                <a16:creationId xmlns:a16="http://schemas.microsoft.com/office/drawing/2014/main" id="{CAD4A142-48E5-4C77-B284-F68300862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7931" y="426720"/>
            <a:ext cx="5096138" cy="6431280"/>
          </a:xfrm>
          <a:prstGeom prst="rect">
            <a:avLst/>
          </a:prstGeom>
        </p:spPr>
      </p:pic>
      <p:sp>
        <p:nvSpPr>
          <p:cNvPr id="2" name="Slide Number Placeholder 1">
            <a:extLst>
              <a:ext uri="{FF2B5EF4-FFF2-40B4-BE49-F238E27FC236}">
                <a16:creationId xmlns:a16="http://schemas.microsoft.com/office/drawing/2014/main" id="{BCFB243E-6474-40C1-9A70-B980CC376D15}"/>
              </a:ext>
            </a:extLst>
          </p:cNvPr>
          <p:cNvSpPr>
            <a:spLocks noGrp="1"/>
          </p:cNvSpPr>
          <p:nvPr>
            <p:ph type="sldNum" sz="quarter" idx="12"/>
          </p:nvPr>
        </p:nvSpPr>
        <p:spPr/>
        <p:txBody>
          <a:bodyPr/>
          <a:lstStyle/>
          <a:p>
            <a:fld id="{411A9C53-C1E1-4E57-99DB-EA46E4A62D41}" type="slidenum">
              <a:rPr lang="en-IN" smtClean="0"/>
              <a:t>29</a:t>
            </a:fld>
            <a:endParaRPr lang="en-IN"/>
          </a:p>
        </p:txBody>
      </p:sp>
    </p:spTree>
    <p:extLst>
      <p:ext uri="{BB962C8B-B14F-4D97-AF65-F5344CB8AC3E}">
        <p14:creationId xmlns:p14="http://schemas.microsoft.com/office/powerpoint/2010/main" val="1122970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306A44-5D9C-434B-AE3E-34029F56EB3E}"/>
              </a:ext>
            </a:extLst>
          </p:cNvPr>
          <p:cNvSpPr/>
          <p:nvPr/>
        </p:nvSpPr>
        <p:spPr>
          <a:xfrm>
            <a:off x="602059" y="812349"/>
            <a:ext cx="3845155" cy="847604"/>
          </a:xfrm>
          <a:prstGeom prst="rect">
            <a:avLst/>
          </a:prstGeom>
        </p:spPr>
        <p:txBody>
          <a:bodyPr wrap="none">
            <a:spAutoFit/>
          </a:bodyPr>
          <a:lstStyle/>
          <a:p>
            <a:pPr>
              <a:lnSpc>
                <a:spcPct val="107000"/>
              </a:lnSpc>
              <a:spcAft>
                <a:spcPts val="800"/>
              </a:spcAft>
            </a:pPr>
            <a:r>
              <a:rPr lang="en-IN" sz="4800" b="1" dirty="0">
                <a:solidFill>
                  <a:srgbClr val="FFC000"/>
                </a:solidFill>
                <a:effectLst>
                  <a:glow rad="228600">
                    <a:schemeClr val="accent4">
                      <a:satMod val="175000"/>
                      <a:alpha val="40000"/>
                    </a:schemeClr>
                  </a:glow>
                </a:effectLst>
                <a:latin typeface="Calibri" panose="020F0502020204030204" pitchFamily="34" charset="0"/>
                <a:ea typeface="Calibri" panose="020F0502020204030204" pitchFamily="34" charset="0"/>
                <a:cs typeface="Times New Roman" panose="02020603050405020304" pitchFamily="18" charset="0"/>
              </a:rPr>
              <a:t>VALUE  CURVE</a:t>
            </a:r>
            <a:endParaRPr lang="en-IN" sz="4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A532FB51-CDEC-4C43-9786-1D26C9D00E4B}"/>
              </a:ext>
            </a:extLst>
          </p:cNvPr>
          <p:cNvPicPr>
            <a:picLocks noChangeAspect="1"/>
          </p:cNvPicPr>
          <p:nvPr/>
        </p:nvPicPr>
        <p:blipFill>
          <a:blip r:embed="rId2"/>
          <a:stretch>
            <a:fillRect/>
          </a:stretch>
        </p:blipFill>
        <p:spPr>
          <a:xfrm>
            <a:off x="476250" y="1659952"/>
            <a:ext cx="11715750" cy="4807523"/>
          </a:xfrm>
          <a:prstGeom prst="rect">
            <a:avLst/>
          </a:prstGeom>
        </p:spPr>
      </p:pic>
      <p:sp>
        <p:nvSpPr>
          <p:cNvPr id="2" name="Slide Number Placeholder 1">
            <a:extLst>
              <a:ext uri="{FF2B5EF4-FFF2-40B4-BE49-F238E27FC236}">
                <a16:creationId xmlns:a16="http://schemas.microsoft.com/office/drawing/2014/main" id="{DD7822A9-938F-4D27-9BC6-3AAA7E758AB9}"/>
              </a:ext>
            </a:extLst>
          </p:cNvPr>
          <p:cNvSpPr>
            <a:spLocks noGrp="1"/>
          </p:cNvSpPr>
          <p:nvPr>
            <p:ph type="sldNum" sz="quarter" idx="12"/>
          </p:nvPr>
        </p:nvSpPr>
        <p:spPr/>
        <p:txBody>
          <a:bodyPr/>
          <a:lstStyle/>
          <a:p>
            <a:fld id="{411A9C53-C1E1-4E57-99DB-EA46E4A62D41}" type="slidenum">
              <a:rPr lang="en-IN" smtClean="0"/>
              <a:t>3</a:t>
            </a:fld>
            <a:endParaRPr lang="en-IN"/>
          </a:p>
        </p:txBody>
      </p:sp>
    </p:spTree>
    <p:extLst>
      <p:ext uri="{BB962C8B-B14F-4D97-AF65-F5344CB8AC3E}">
        <p14:creationId xmlns:p14="http://schemas.microsoft.com/office/powerpoint/2010/main" val="188921385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1EA5D1-A52F-4879-BE74-F76480B7E4C1}"/>
              </a:ext>
            </a:extLst>
          </p:cNvPr>
          <p:cNvSpPr>
            <a:spLocks noGrp="1"/>
          </p:cNvSpPr>
          <p:nvPr>
            <p:ph type="sldNum" sz="quarter" idx="12"/>
          </p:nvPr>
        </p:nvSpPr>
        <p:spPr/>
        <p:txBody>
          <a:bodyPr/>
          <a:lstStyle/>
          <a:p>
            <a:fld id="{411A9C53-C1E1-4E57-99DB-EA46E4A62D41}" type="slidenum">
              <a:rPr lang="en-IN" smtClean="0"/>
              <a:t>30</a:t>
            </a:fld>
            <a:endParaRPr lang="en-IN"/>
          </a:p>
        </p:txBody>
      </p:sp>
      <p:sp>
        <p:nvSpPr>
          <p:cNvPr id="5" name="Rectangle 4">
            <a:extLst>
              <a:ext uri="{FF2B5EF4-FFF2-40B4-BE49-F238E27FC236}">
                <a16:creationId xmlns:a16="http://schemas.microsoft.com/office/drawing/2014/main" id="{2B54B017-EF33-47D0-A682-015D925E0F37}"/>
              </a:ext>
            </a:extLst>
          </p:cNvPr>
          <p:cNvSpPr/>
          <p:nvPr/>
        </p:nvSpPr>
        <p:spPr>
          <a:xfrm>
            <a:off x="2633663" y="2967335"/>
            <a:ext cx="6924674" cy="923330"/>
          </a:xfrm>
          <a:prstGeom prst="rect">
            <a:avLst/>
          </a:prstGeom>
          <a:noFill/>
        </p:spPr>
        <p:txBody>
          <a:bodyPr wrap="squar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THANK YOU!</a:t>
            </a:r>
          </a:p>
        </p:txBody>
      </p:sp>
    </p:spTree>
    <p:extLst>
      <p:ext uri="{BB962C8B-B14F-4D97-AF65-F5344CB8AC3E}">
        <p14:creationId xmlns:p14="http://schemas.microsoft.com/office/powerpoint/2010/main" val="37624380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306A44-5D9C-434B-AE3E-34029F56EB3E}"/>
              </a:ext>
            </a:extLst>
          </p:cNvPr>
          <p:cNvSpPr/>
          <p:nvPr/>
        </p:nvSpPr>
        <p:spPr>
          <a:xfrm>
            <a:off x="602059" y="812349"/>
            <a:ext cx="3884216" cy="847604"/>
          </a:xfrm>
          <a:prstGeom prst="rect">
            <a:avLst/>
          </a:prstGeom>
        </p:spPr>
        <p:txBody>
          <a:bodyPr wrap="square">
            <a:spAutoFit/>
          </a:bodyPr>
          <a:lstStyle/>
          <a:p>
            <a:pPr>
              <a:lnSpc>
                <a:spcPct val="107000"/>
              </a:lnSpc>
              <a:spcAft>
                <a:spcPts val="800"/>
              </a:spcAft>
            </a:pPr>
            <a:r>
              <a:rPr lang="en-IN" sz="4800" b="1" dirty="0">
                <a:solidFill>
                  <a:srgbClr val="FFC000"/>
                </a:solidFill>
                <a:effectLst>
                  <a:glow rad="228600">
                    <a:schemeClr val="accent4">
                      <a:satMod val="175000"/>
                      <a:alpha val="40000"/>
                    </a:schemeClr>
                  </a:glow>
                </a:effectLst>
                <a:latin typeface="Calibri" panose="020F0502020204030204" pitchFamily="34" charset="0"/>
                <a:ea typeface="Calibri" panose="020F0502020204030204" pitchFamily="34" charset="0"/>
                <a:cs typeface="Times New Roman" panose="02020603050405020304" pitchFamily="18" charset="0"/>
              </a:rPr>
              <a:t>ELIMINATE</a:t>
            </a:r>
            <a:endParaRPr lang="en-IN" sz="4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A100E341-4889-4836-B1EE-0083D2DBEB6C}"/>
              </a:ext>
            </a:extLst>
          </p:cNvPr>
          <p:cNvSpPr/>
          <p:nvPr/>
        </p:nvSpPr>
        <p:spPr>
          <a:xfrm>
            <a:off x="4857751" y="1566952"/>
            <a:ext cx="3740489" cy="523220"/>
          </a:xfrm>
          <a:prstGeom prst="rect">
            <a:avLst/>
          </a:prstGeom>
          <a:noFill/>
        </p:spPr>
        <p:txBody>
          <a:bodyPr wrap="square" lIns="91440" tIns="45720" rIns="91440" bIns="45720">
            <a:spAutoFit/>
          </a:bodyPr>
          <a:lstStyle/>
          <a:p>
            <a:r>
              <a:rPr lang="en-U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ELIMINATING</a:t>
            </a:r>
          </a:p>
        </p:txBody>
      </p:sp>
      <p:sp>
        <p:nvSpPr>
          <p:cNvPr id="3" name="TextBox 2">
            <a:extLst>
              <a:ext uri="{FF2B5EF4-FFF2-40B4-BE49-F238E27FC236}">
                <a16:creationId xmlns:a16="http://schemas.microsoft.com/office/drawing/2014/main" id="{276F510C-9D28-481D-8D22-16DF7128A45E}"/>
              </a:ext>
            </a:extLst>
          </p:cNvPr>
          <p:cNvSpPr txBox="1"/>
          <p:nvPr/>
        </p:nvSpPr>
        <p:spPr>
          <a:xfrm>
            <a:off x="4857751" y="2090172"/>
            <a:ext cx="7210424" cy="2677656"/>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t>traditional earpiece to replace it by specialized ones which can make both deaf &amp; normal people hear sounds.</a:t>
            </a:r>
          </a:p>
          <a:p>
            <a:endParaRPr lang="en-IN" sz="2400" dirty="0"/>
          </a:p>
          <a:p>
            <a:pPr marL="342900" indent="-342900">
              <a:buFont typeface="Wingdings" panose="05000000000000000000" pitchFamily="2" charset="2"/>
              <a:buChar char="Ø"/>
            </a:pPr>
            <a:r>
              <a:rPr lang="en-IN" sz="2400" dirty="0"/>
              <a:t>This reduces stress in ears as it is weightless which directly sends signals to skull through vibrations</a:t>
            </a:r>
          </a:p>
        </p:txBody>
      </p:sp>
      <p:sp>
        <p:nvSpPr>
          <p:cNvPr id="4" name="Slide Number Placeholder 3">
            <a:extLst>
              <a:ext uri="{FF2B5EF4-FFF2-40B4-BE49-F238E27FC236}">
                <a16:creationId xmlns:a16="http://schemas.microsoft.com/office/drawing/2014/main" id="{E6070C16-8DF2-4176-87A6-97296010679D}"/>
              </a:ext>
            </a:extLst>
          </p:cNvPr>
          <p:cNvSpPr>
            <a:spLocks noGrp="1"/>
          </p:cNvSpPr>
          <p:nvPr>
            <p:ph type="sldNum" sz="quarter" idx="12"/>
          </p:nvPr>
        </p:nvSpPr>
        <p:spPr/>
        <p:txBody>
          <a:bodyPr/>
          <a:lstStyle/>
          <a:p>
            <a:fld id="{411A9C53-C1E1-4E57-99DB-EA46E4A62D41}" type="slidenum">
              <a:rPr lang="en-IN" smtClean="0"/>
              <a:t>4</a:t>
            </a:fld>
            <a:endParaRPr lang="en-IN"/>
          </a:p>
        </p:txBody>
      </p:sp>
    </p:spTree>
    <p:extLst>
      <p:ext uri="{BB962C8B-B14F-4D97-AF65-F5344CB8AC3E}">
        <p14:creationId xmlns:p14="http://schemas.microsoft.com/office/powerpoint/2010/main" val="29720168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306A44-5D9C-434B-AE3E-34029F56EB3E}"/>
              </a:ext>
            </a:extLst>
          </p:cNvPr>
          <p:cNvSpPr/>
          <p:nvPr/>
        </p:nvSpPr>
        <p:spPr>
          <a:xfrm>
            <a:off x="602059" y="812349"/>
            <a:ext cx="3884216" cy="847604"/>
          </a:xfrm>
          <a:prstGeom prst="rect">
            <a:avLst/>
          </a:prstGeom>
        </p:spPr>
        <p:txBody>
          <a:bodyPr wrap="square">
            <a:spAutoFit/>
          </a:bodyPr>
          <a:lstStyle/>
          <a:p>
            <a:pPr>
              <a:lnSpc>
                <a:spcPct val="107000"/>
              </a:lnSpc>
              <a:spcAft>
                <a:spcPts val="800"/>
              </a:spcAft>
            </a:pPr>
            <a:r>
              <a:rPr lang="en-IN" sz="4800" b="1" dirty="0">
                <a:solidFill>
                  <a:srgbClr val="FFC000"/>
                </a:solidFill>
                <a:effectLst>
                  <a:glow rad="228600">
                    <a:schemeClr val="accent4">
                      <a:satMod val="175000"/>
                      <a:alpha val="40000"/>
                    </a:schemeClr>
                  </a:glow>
                </a:effectLst>
                <a:latin typeface="Calibri" panose="020F0502020204030204" pitchFamily="34" charset="0"/>
                <a:ea typeface="Calibri" panose="020F0502020204030204" pitchFamily="34" charset="0"/>
                <a:cs typeface="Times New Roman" panose="02020603050405020304" pitchFamily="18" charset="0"/>
              </a:rPr>
              <a:t>REDUCE</a:t>
            </a:r>
            <a:endParaRPr lang="en-IN" sz="4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A100E341-4889-4836-B1EE-0083D2DBEB6C}"/>
              </a:ext>
            </a:extLst>
          </p:cNvPr>
          <p:cNvSpPr/>
          <p:nvPr/>
        </p:nvSpPr>
        <p:spPr>
          <a:xfrm>
            <a:off x="4857751" y="1566952"/>
            <a:ext cx="3740489" cy="523220"/>
          </a:xfrm>
          <a:prstGeom prst="rect">
            <a:avLst/>
          </a:prstGeom>
          <a:noFill/>
        </p:spPr>
        <p:txBody>
          <a:bodyPr wrap="square" lIns="91440" tIns="45720" rIns="91440" bIns="45720">
            <a:spAutoFit/>
          </a:bodyPr>
          <a:lstStyle/>
          <a:p>
            <a:r>
              <a:rPr lang="en-US"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REDUCE</a:t>
            </a:r>
            <a:endParaRPr lang="en-U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TextBox 2">
            <a:extLst>
              <a:ext uri="{FF2B5EF4-FFF2-40B4-BE49-F238E27FC236}">
                <a16:creationId xmlns:a16="http://schemas.microsoft.com/office/drawing/2014/main" id="{276F510C-9D28-481D-8D22-16DF7128A45E}"/>
              </a:ext>
            </a:extLst>
          </p:cNvPr>
          <p:cNvSpPr txBox="1"/>
          <p:nvPr/>
        </p:nvSpPr>
        <p:spPr>
          <a:xfrm>
            <a:off x="4857751" y="2090172"/>
            <a:ext cx="7210424" cy="2677656"/>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t>We would reduce the number of different models as: the major reason why IOS is considered better than Android is that IOS have fewer types of versions</a:t>
            </a:r>
          </a:p>
          <a:p>
            <a:endParaRPr lang="en-IN" sz="2400" dirty="0"/>
          </a:p>
          <a:p>
            <a:pPr marL="342900" indent="-342900">
              <a:buFont typeface="Wingdings" panose="05000000000000000000" pitchFamily="2" charset="2"/>
              <a:buChar char="Ø"/>
            </a:pPr>
            <a:r>
              <a:rPr lang="en-IN" sz="2400" dirty="0"/>
              <a:t>We would also produce in every nation to reduce import charges</a:t>
            </a:r>
          </a:p>
        </p:txBody>
      </p:sp>
      <p:sp>
        <p:nvSpPr>
          <p:cNvPr id="4" name="Slide Number Placeholder 3">
            <a:extLst>
              <a:ext uri="{FF2B5EF4-FFF2-40B4-BE49-F238E27FC236}">
                <a16:creationId xmlns:a16="http://schemas.microsoft.com/office/drawing/2014/main" id="{2FB23EE7-B8A2-46FD-83FB-D6A899558381}"/>
              </a:ext>
            </a:extLst>
          </p:cNvPr>
          <p:cNvSpPr>
            <a:spLocks noGrp="1"/>
          </p:cNvSpPr>
          <p:nvPr>
            <p:ph type="sldNum" sz="quarter" idx="12"/>
          </p:nvPr>
        </p:nvSpPr>
        <p:spPr/>
        <p:txBody>
          <a:bodyPr/>
          <a:lstStyle/>
          <a:p>
            <a:fld id="{411A9C53-C1E1-4E57-99DB-EA46E4A62D41}" type="slidenum">
              <a:rPr lang="en-IN" smtClean="0"/>
              <a:t>5</a:t>
            </a:fld>
            <a:endParaRPr lang="en-IN"/>
          </a:p>
        </p:txBody>
      </p:sp>
    </p:spTree>
    <p:extLst>
      <p:ext uri="{BB962C8B-B14F-4D97-AF65-F5344CB8AC3E}">
        <p14:creationId xmlns:p14="http://schemas.microsoft.com/office/powerpoint/2010/main" val="1224063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306A44-5D9C-434B-AE3E-34029F56EB3E}"/>
              </a:ext>
            </a:extLst>
          </p:cNvPr>
          <p:cNvSpPr/>
          <p:nvPr/>
        </p:nvSpPr>
        <p:spPr>
          <a:xfrm>
            <a:off x="602059" y="812349"/>
            <a:ext cx="3884216" cy="847604"/>
          </a:xfrm>
          <a:prstGeom prst="rect">
            <a:avLst/>
          </a:prstGeom>
        </p:spPr>
        <p:txBody>
          <a:bodyPr wrap="square">
            <a:spAutoFit/>
          </a:bodyPr>
          <a:lstStyle/>
          <a:p>
            <a:pPr>
              <a:lnSpc>
                <a:spcPct val="107000"/>
              </a:lnSpc>
              <a:spcAft>
                <a:spcPts val="800"/>
              </a:spcAft>
            </a:pPr>
            <a:r>
              <a:rPr lang="en-IN" sz="4800" b="1" dirty="0">
                <a:solidFill>
                  <a:srgbClr val="FFC000"/>
                </a:solidFill>
                <a:effectLst>
                  <a:glow rad="228600">
                    <a:schemeClr val="accent4">
                      <a:satMod val="175000"/>
                      <a:alpha val="40000"/>
                    </a:schemeClr>
                  </a:glow>
                </a:effectLst>
                <a:latin typeface="Calibri" panose="020F0502020204030204" pitchFamily="34" charset="0"/>
                <a:ea typeface="Calibri" panose="020F0502020204030204" pitchFamily="34" charset="0"/>
                <a:cs typeface="Times New Roman" panose="02020603050405020304" pitchFamily="18" charset="0"/>
              </a:rPr>
              <a:t>CREATE</a:t>
            </a:r>
            <a:endParaRPr lang="en-IN" sz="4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A100E341-4889-4836-B1EE-0083D2DBEB6C}"/>
              </a:ext>
            </a:extLst>
          </p:cNvPr>
          <p:cNvSpPr/>
          <p:nvPr/>
        </p:nvSpPr>
        <p:spPr>
          <a:xfrm>
            <a:off x="4857751" y="1309777"/>
            <a:ext cx="3740489" cy="523220"/>
          </a:xfrm>
          <a:prstGeom prst="rect">
            <a:avLst/>
          </a:prstGeom>
          <a:noFill/>
        </p:spPr>
        <p:txBody>
          <a:bodyPr wrap="square" lIns="91440" tIns="45720" rIns="91440" bIns="45720">
            <a:spAutoFit/>
          </a:bodyPr>
          <a:lstStyle/>
          <a:p>
            <a:r>
              <a:rPr lang="en-U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CREATE</a:t>
            </a:r>
          </a:p>
        </p:txBody>
      </p:sp>
      <p:sp>
        <p:nvSpPr>
          <p:cNvPr id="3" name="TextBox 2">
            <a:extLst>
              <a:ext uri="{FF2B5EF4-FFF2-40B4-BE49-F238E27FC236}">
                <a16:creationId xmlns:a16="http://schemas.microsoft.com/office/drawing/2014/main" id="{276F510C-9D28-481D-8D22-16DF7128A45E}"/>
              </a:ext>
            </a:extLst>
          </p:cNvPr>
          <p:cNvSpPr txBox="1"/>
          <p:nvPr/>
        </p:nvSpPr>
        <p:spPr>
          <a:xfrm>
            <a:off x="4857751" y="1956822"/>
            <a:ext cx="7210424" cy="4524315"/>
          </a:xfrm>
          <a:prstGeom prst="rect">
            <a:avLst/>
          </a:prstGeom>
          <a:noFill/>
        </p:spPr>
        <p:txBody>
          <a:bodyPr wrap="square" rtlCol="0">
            <a:spAutoFit/>
          </a:bodyPr>
          <a:lstStyle/>
          <a:p>
            <a:r>
              <a:rPr lang="en-IN" sz="2400" dirty="0"/>
              <a:t>We would add new features like:</a:t>
            </a:r>
          </a:p>
          <a:p>
            <a:endParaRPr lang="en-IN" sz="2400" dirty="0"/>
          </a:p>
          <a:p>
            <a:pPr marL="342900" indent="-342900">
              <a:buFont typeface="Wingdings" panose="05000000000000000000" pitchFamily="2" charset="2"/>
              <a:buChar char="Ø"/>
            </a:pPr>
            <a:r>
              <a:rPr lang="en-IN" sz="2400" dirty="0"/>
              <a:t>Super Sensitive Solar Panels which keeps the headphones powered on always. So no need to charge the battery externally.</a:t>
            </a:r>
          </a:p>
          <a:p>
            <a:endParaRPr lang="en-IN" sz="2400" dirty="0"/>
          </a:p>
          <a:p>
            <a:pPr marL="342900" indent="-342900">
              <a:buFont typeface="Wingdings" panose="05000000000000000000" pitchFamily="2" charset="2"/>
              <a:buChar char="Ø"/>
            </a:pPr>
            <a:r>
              <a:rPr lang="en-IN" sz="2400" dirty="0"/>
              <a:t>We would add EEG which can be used to detect ‘Sleep’ (through brain waves) and play loud alarm while driving at night. </a:t>
            </a:r>
          </a:p>
          <a:p>
            <a:pPr marL="342900" indent="-342900">
              <a:buFont typeface="Wingdings" panose="05000000000000000000" pitchFamily="2" charset="2"/>
              <a:buChar char="Ø"/>
            </a:pPr>
            <a:r>
              <a:rPr lang="en-IN" sz="2400" dirty="0"/>
              <a:t>EEG would also be used to detect Commands to Headphones</a:t>
            </a:r>
          </a:p>
          <a:p>
            <a:endParaRPr lang="en-IN" sz="2400" dirty="0"/>
          </a:p>
        </p:txBody>
      </p:sp>
      <p:sp>
        <p:nvSpPr>
          <p:cNvPr id="4" name="Slide Number Placeholder 3">
            <a:extLst>
              <a:ext uri="{FF2B5EF4-FFF2-40B4-BE49-F238E27FC236}">
                <a16:creationId xmlns:a16="http://schemas.microsoft.com/office/drawing/2014/main" id="{7E8C8046-B355-4118-89B4-E9FBE217E675}"/>
              </a:ext>
            </a:extLst>
          </p:cNvPr>
          <p:cNvSpPr>
            <a:spLocks noGrp="1"/>
          </p:cNvSpPr>
          <p:nvPr>
            <p:ph type="sldNum" sz="quarter" idx="12"/>
          </p:nvPr>
        </p:nvSpPr>
        <p:spPr/>
        <p:txBody>
          <a:bodyPr/>
          <a:lstStyle/>
          <a:p>
            <a:fld id="{411A9C53-C1E1-4E57-99DB-EA46E4A62D41}" type="slidenum">
              <a:rPr lang="en-IN" smtClean="0"/>
              <a:t>6</a:t>
            </a:fld>
            <a:endParaRPr lang="en-IN"/>
          </a:p>
        </p:txBody>
      </p:sp>
    </p:spTree>
    <p:extLst>
      <p:ext uri="{BB962C8B-B14F-4D97-AF65-F5344CB8AC3E}">
        <p14:creationId xmlns:p14="http://schemas.microsoft.com/office/powerpoint/2010/main" val="2843832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306A44-5D9C-434B-AE3E-34029F56EB3E}"/>
              </a:ext>
            </a:extLst>
          </p:cNvPr>
          <p:cNvSpPr/>
          <p:nvPr/>
        </p:nvSpPr>
        <p:spPr>
          <a:xfrm>
            <a:off x="602059" y="812349"/>
            <a:ext cx="3884216" cy="847604"/>
          </a:xfrm>
          <a:prstGeom prst="rect">
            <a:avLst/>
          </a:prstGeom>
        </p:spPr>
        <p:txBody>
          <a:bodyPr wrap="square">
            <a:spAutoFit/>
          </a:bodyPr>
          <a:lstStyle/>
          <a:p>
            <a:pPr>
              <a:lnSpc>
                <a:spcPct val="107000"/>
              </a:lnSpc>
              <a:spcAft>
                <a:spcPts val="800"/>
              </a:spcAft>
            </a:pPr>
            <a:r>
              <a:rPr lang="en-IN" sz="4800" b="1" dirty="0">
                <a:solidFill>
                  <a:srgbClr val="FFC000"/>
                </a:solidFill>
                <a:effectLst>
                  <a:glow rad="228600">
                    <a:schemeClr val="accent4">
                      <a:satMod val="175000"/>
                      <a:alpha val="40000"/>
                    </a:schemeClr>
                  </a:glow>
                </a:effectLst>
                <a:latin typeface="Calibri" panose="020F0502020204030204" pitchFamily="34" charset="0"/>
                <a:ea typeface="Calibri" panose="020F0502020204030204" pitchFamily="34" charset="0"/>
                <a:cs typeface="Times New Roman" panose="02020603050405020304" pitchFamily="18" charset="0"/>
              </a:rPr>
              <a:t>RAISE</a:t>
            </a:r>
            <a:endParaRPr lang="en-IN" sz="4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A100E341-4889-4836-B1EE-0083D2DBEB6C}"/>
              </a:ext>
            </a:extLst>
          </p:cNvPr>
          <p:cNvSpPr/>
          <p:nvPr/>
        </p:nvSpPr>
        <p:spPr>
          <a:xfrm>
            <a:off x="4857751" y="974541"/>
            <a:ext cx="3740489" cy="523220"/>
          </a:xfrm>
          <a:prstGeom prst="rect">
            <a:avLst/>
          </a:prstGeom>
          <a:noFill/>
        </p:spPr>
        <p:txBody>
          <a:bodyPr wrap="square" lIns="91440" tIns="45720" rIns="91440" bIns="45720">
            <a:spAutoFit/>
          </a:bodyPr>
          <a:lstStyle/>
          <a:p>
            <a:r>
              <a:rPr lang="en-US"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RAISE</a:t>
            </a:r>
            <a:endParaRPr lang="en-U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TextBox 2">
            <a:extLst>
              <a:ext uri="{FF2B5EF4-FFF2-40B4-BE49-F238E27FC236}">
                <a16:creationId xmlns:a16="http://schemas.microsoft.com/office/drawing/2014/main" id="{276F510C-9D28-481D-8D22-16DF7128A45E}"/>
              </a:ext>
            </a:extLst>
          </p:cNvPr>
          <p:cNvSpPr txBox="1"/>
          <p:nvPr/>
        </p:nvSpPr>
        <p:spPr>
          <a:xfrm>
            <a:off x="4857751" y="1832997"/>
            <a:ext cx="7210424" cy="4154984"/>
          </a:xfrm>
          <a:prstGeom prst="rect">
            <a:avLst/>
          </a:prstGeom>
          <a:noFill/>
        </p:spPr>
        <p:txBody>
          <a:bodyPr wrap="square" rtlCol="0">
            <a:spAutoFit/>
          </a:bodyPr>
          <a:lstStyle/>
          <a:p>
            <a:r>
              <a:rPr lang="en-IN" sz="2400" dirty="0"/>
              <a:t>We would increase the following:</a:t>
            </a:r>
          </a:p>
          <a:p>
            <a:endParaRPr lang="en-IN" sz="2400" dirty="0"/>
          </a:p>
          <a:p>
            <a:pPr marL="342900" indent="-342900">
              <a:buFont typeface="Wingdings" panose="05000000000000000000" pitchFamily="2" charset="2"/>
              <a:buChar char="Ø"/>
            </a:pPr>
            <a:r>
              <a:rPr lang="en-IN" sz="2400" dirty="0"/>
              <a:t>Improve connectivity through:</a:t>
            </a:r>
          </a:p>
          <a:p>
            <a:pPr marL="457200" indent="-457200">
              <a:buFont typeface="+mj-lt"/>
              <a:buAutoNum type="arabicPeriod"/>
            </a:pPr>
            <a:r>
              <a:rPr lang="en-IN" sz="2400" dirty="0"/>
              <a:t>   AI Integration</a:t>
            </a:r>
          </a:p>
          <a:p>
            <a:pPr marL="457200" indent="-457200">
              <a:buFont typeface="+mj-lt"/>
              <a:buAutoNum type="arabicPeriod"/>
            </a:pPr>
            <a:r>
              <a:rPr lang="en-IN" sz="2400" dirty="0"/>
              <a:t>   Advanced Wireless Connections</a:t>
            </a:r>
          </a:p>
          <a:p>
            <a:pPr marL="457200" indent="-457200">
              <a:buFont typeface="+mj-lt"/>
              <a:buAutoNum type="arabicPeriod"/>
            </a:pPr>
            <a:r>
              <a:rPr lang="en-IN" sz="2400" dirty="0"/>
              <a:t>   Faster Web Integration</a:t>
            </a:r>
          </a:p>
          <a:p>
            <a:endParaRPr lang="en-IN" sz="2400" dirty="0"/>
          </a:p>
          <a:p>
            <a:pPr marL="342900" indent="-342900">
              <a:buFont typeface="Wingdings" panose="05000000000000000000" pitchFamily="2" charset="2"/>
              <a:buChar char="Ø"/>
            </a:pPr>
            <a:r>
              <a:rPr lang="en-IN" sz="2400" dirty="0"/>
              <a:t>Aesthetics:</a:t>
            </a:r>
          </a:p>
          <a:p>
            <a:pPr marL="457200" indent="-457200">
              <a:buFont typeface="+mj-lt"/>
              <a:buAutoNum type="arabicPeriod"/>
            </a:pPr>
            <a:r>
              <a:rPr lang="en-IN" sz="2400" dirty="0"/>
              <a:t>    Most products are not popular as they don’t look/feel good, so we make this one as our top priority. </a:t>
            </a:r>
          </a:p>
        </p:txBody>
      </p:sp>
      <p:sp>
        <p:nvSpPr>
          <p:cNvPr id="4" name="Slide Number Placeholder 3">
            <a:extLst>
              <a:ext uri="{FF2B5EF4-FFF2-40B4-BE49-F238E27FC236}">
                <a16:creationId xmlns:a16="http://schemas.microsoft.com/office/drawing/2014/main" id="{2EF7D00B-A036-45A4-92A8-84FD64C00BEF}"/>
              </a:ext>
            </a:extLst>
          </p:cNvPr>
          <p:cNvSpPr>
            <a:spLocks noGrp="1"/>
          </p:cNvSpPr>
          <p:nvPr>
            <p:ph type="sldNum" sz="quarter" idx="12"/>
          </p:nvPr>
        </p:nvSpPr>
        <p:spPr/>
        <p:txBody>
          <a:bodyPr/>
          <a:lstStyle/>
          <a:p>
            <a:fld id="{411A9C53-C1E1-4E57-99DB-EA46E4A62D41}" type="slidenum">
              <a:rPr lang="en-IN" smtClean="0"/>
              <a:t>7</a:t>
            </a:fld>
            <a:endParaRPr lang="en-IN"/>
          </a:p>
        </p:txBody>
      </p:sp>
    </p:spTree>
    <p:extLst>
      <p:ext uri="{BB962C8B-B14F-4D97-AF65-F5344CB8AC3E}">
        <p14:creationId xmlns:p14="http://schemas.microsoft.com/office/powerpoint/2010/main" val="2597334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306A44-5D9C-434B-AE3E-34029F56EB3E}"/>
              </a:ext>
            </a:extLst>
          </p:cNvPr>
          <p:cNvSpPr/>
          <p:nvPr/>
        </p:nvSpPr>
        <p:spPr>
          <a:xfrm>
            <a:off x="602059" y="812349"/>
            <a:ext cx="3884216" cy="847604"/>
          </a:xfrm>
          <a:prstGeom prst="rect">
            <a:avLst/>
          </a:prstGeom>
        </p:spPr>
        <p:txBody>
          <a:bodyPr wrap="square">
            <a:spAutoFit/>
          </a:bodyPr>
          <a:lstStyle/>
          <a:p>
            <a:pPr>
              <a:lnSpc>
                <a:spcPct val="107000"/>
              </a:lnSpc>
              <a:spcAft>
                <a:spcPts val="800"/>
              </a:spcAft>
            </a:pPr>
            <a:r>
              <a:rPr lang="en-IN" sz="4800" b="1" dirty="0">
                <a:solidFill>
                  <a:srgbClr val="FFC000"/>
                </a:solidFill>
                <a:effectLst>
                  <a:glow rad="228600">
                    <a:schemeClr val="accent4">
                      <a:satMod val="175000"/>
                      <a:alpha val="40000"/>
                    </a:schemeClr>
                  </a:glow>
                </a:effectLst>
                <a:latin typeface="Calibri" panose="020F0502020204030204" pitchFamily="34" charset="0"/>
                <a:ea typeface="Calibri" panose="020F0502020204030204" pitchFamily="34" charset="0"/>
                <a:cs typeface="Times New Roman" panose="02020603050405020304" pitchFamily="18" charset="0"/>
              </a:rPr>
              <a:t>SCAMPER</a:t>
            </a:r>
            <a:endParaRPr lang="en-IN" sz="4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A100E341-4889-4836-B1EE-0083D2DBEB6C}"/>
              </a:ext>
            </a:extLst>
          </p:cNvPr>
          <p:cNvSpPr/>
          <p:nvPr/>
        </p:nvSpPr>
        <p:spPr>
          <a:xfrm>
            <a:off x="4705351" y="452527"/>
            <a:ext cx="5400674" cy="523220"/>
          </a:xfrm>
          <a:prstGeom prst="rect">
            <a:avLst/>
          </a:prstGeom>
          <a:noFill/>
        </p:spPr>
        <p:txBody>
          <a:bodyPr wrap="square" lIns="91440" tIns="45720" rIns="91440" bIns="45720">
            <a:spAutoFit/>
          </a:bodyPr>
          <a:lstStyle/>
          <a:p>
            <a:r>
              <a:rPr lang="en-U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SUBSTITUTE NORMAL EARPIECE</a:t>
            </a:r>
          </a:p>
        </p:txBody>
      </p:sp>
      <p:sp>
        <p:nvSpPr>
          <p:cNvPr id="3" name="TextBox 2">
            <a:extLst>
              <a:ext uri="{FF2B5EF4-FFF2-40B4-BE49-F238E27FC236}">
                <a16:creationId xmlns:a16="http://schemas.microsoft.com/office/drawing/2014/main" id="{276F510C-9D28-481D-8D22-16DF7128A45E}"/>
              </a:ext>
            </a:extLst>
          </p:cNvPr>
          <p:cNvSpPr txBox="1"/>
          <p:nvPr/>
        </p:nvSpPr>
        <p:spPr>
          <a:xfrm>
            <a:off x="4829176" y="975747"/>
            <a:ext cx="7210424" cy="1569660"/>
          </a:xfrm>
          <a:prstGeom prst="rect">
            <a:avLst/>
          </a:prstGeom>
          <a:noFill/>
        </p:spPr>
        <p:txBody>
          <a:bodyPr wrap="square" rtlCol="0">
            <a:spAutoFit/>
          </a:bodyPr>
          <a:lstStyle/>
          <a:p>
            <a:r>
              <a:rPr lang="en-IN" sz="2400" dirty="0"/>
              <a:t>Replace normal earpieces with ‘Heat Earpieces’ which are specially designed to warm themselves to maintain comfort in cold surroundings. Also includes Noise Cancellation.</a:t>
            </a:r>
          </a:p>
        </p:txBody>
      </p:sp>
      <p:sp>
        <p:nvSpPr>
          <p:cNvPr id="5" name="Rectangle 4">
            <a:extLst>
              <a:ext uri="{FF2B5EF4-FFF2-40B4-BE49-F238E27FC236}">
                <a16:creationId xmlns:a16="http://schemas.microsoft.com/office/drawing/2014/main" id="{1952FAED-CA90-45BB-AD1E-CACE26CCFE42}"/>
              </a:ext>
            </a:extLst>
          </p:cNvPr>
          <p:cNvSpPr/>
          <p:nvPr/>
        </p:nvSpPr>
        <p:spPr>
          <a:xfrm>
            <a:off x="4829176" y="2640346"/>
            <a:ext cx="7334249" cy="461665"/>
          </a:xfrm>
          <a:prstGeom prst="rect">
            <a:avLst/>
          </a:prstGeom>
          <a:noFill/>
        </p:spPr>
        <p:txBody>
          <a:bodyPr wrap="square" lIns="91440" tIns="45720" rIns="91440" bIns="45720">
            <a:spAutoFit/>
          </a:bodyPr>
          <a:lstStyle/>
          <a:p>
            <a:r>
              <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COMBINE WITH SUPER SOLAR SEMNSITIVE PANELS</a:t>
            </a:r>
          </a:p>
        </p:txBody>
      </p:sp>
      <p:sp>
        <p:nvSpPr>
          <p:cNvPr id="7" name="TextBox 6">
            <a:extLst>
              <a:ext uri="{FF2B5EF4-FFF2-40B4-BE49-F238E27FC236}">
                <a16:creationId xmlns:a16="http://schemas.microsoft.com/office/drawing/2014/main" id="{7B519445-930B-4791-B712-55817AA10AAE}"/>
              </a:ext>
            </a:extLst>
          </p:cNvPr>
          <p:cNvSpPr txBox="1"/>
          <p:nvPr/>
        </p:nvSpPr>
        <p:spPr>
          <a:xfrm>
            <a:off x="4829176" y="3066099"/>
            <a:ext cx="7210424" cy="1200329"/>
          </a:xfrm>
          <a:prstGeom prst="rect">
            <a:avLst/>
          </a:prstGeom>
          <a:noFill/>
        </p:spPr>
        <p:txBody>
          <a:bodyPr wrap="square" rtlCol="0">
            <a:spAutoFit/>
          </a:bodyPr>
          <a:lstStyle/>
          <a:p>
            <a:r>
              <a:rPr lang="en-IN" sz="2400" dirty="0"/>
              <a:t>Super sensitive solar panels charge batteries continuously even at low light conditions using super conductors. </a:t>
            </a:r>
          </a:p>
        </p:txBody>
      </p:sp>
      <p:sp>
        <p:nvSpPr>
          <p:cNvPr id="8" name="Rectangle 7">
            <a:extLst>
              <a:ext uri="{FF2B5EF4-FFF2-40B4-BE49-F238E27FC236}">
                <a16:creationId xmlns:a16="http://schemas.microsoft.com/office/drawing/2014/main" id="{A6D4EA84-7067-4423-A13F-4A0BFFAE6B62}"/>
              </a:ext>
            </a:extLst>
          </p:cNvPr>
          <p:cNvSpPr/>
          <p:nvPr/>
        </p:nvSpPr>
        <p:spPr>
          <a:xfrm>
            <a:off x="4767263" y="4266428"/>
            <a:ext cx="7334249" cy="461665"/>
          </a:xfrm>
          <a:prstGeom prst="rect">
            <a:avLst/>
          </a:prstGeom>
          <a:noFill/>
        </p:spPr>
        <p:txBody>
          <a:bodyPr wrap="square" lIns="91440" tIns="45720" rIns="91440" bIns="45720">
            <a:spAutoFit/>
          </a:bodyPr>
          <a:lstStyle/>
          <a:p>
            <a:r>
              <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ADAPTING</a:t>
            </a:r>
          </a:p>
        </p:txBody>
      </p:sp>
      <p:sp>
        <p:nvSpPr>
          <p:cNvPr id="9" name="TextBox 8">
            <a:extLst>
              <a:ext uri="{FF2B5EF4-FFF2-40B4-BE49-F238E27FC236}">
                <a16:creationId xmlns:a16="http://schemas.microsoft.com/office/drawing/2014/main" id="{8911D104-3ED1-4728-90EC-8AA0E3C2BCDA}"/>
              </a:ext>
            </a:extLst>
          </p:cNvPr>
          <p:cNvSpPr txBox="1"/>
          <p:nvPr/>
        </p:nvSpPr>
        <p:spPr>
          <a:xfrm>
            <a:off x="4767263" y="4656269"/>
            <a:ext cx="7210424" cy="1200329"/>
          </a:xfrm>
          <a:prstGeom prst="rect">
            <a:avLst/>
          </a:prstGeom>
          <a:noFill/>
        </p:spPr>
        <p:txBody>
          <a:bodyPr wrap="square" rtlCol="0">
            <a:spAutoFit/>
          </a:bodyPr>
          <a:lstStyle/>
          <a:p>
            <a:r>
              <a:rPr lang="en-IN" sz="2400" dirty="0"/>
              <a:t>‘Bone Headphones’ – this is useful for deaf people who can feel or literally hear sound by feeling the vibrations sent to their brain.</a:t>
            </a:r>
          </a:p>
        </p:txBody>
      </p:sp>
      <p:sp>
        <p:nvSpPr>
          <p:cNvPr id="4" name="Slide Number Placeholder 3">
            <a:extLst>
              <a:ext uri="{FF2B5EF4-FFF2-40B4-BE49-F238E27FC236}">
                <a16:creationId xmlns:a16="http://schemas.microsoft.com/office/drawing/2014/main" id="{7FE71589-2FF8-4375-B60C-15C1BD0537DC}"/>
              </a:ext>
            </a:extLst>
          </p:cNvPr>
          <p:cNvSpPr>
            <a:spLocks noGrp="1"/>
          </p:cNvSpPr>
          <p:nvPr>
            <p:ph type="sldNum" sz="quarter" idx="12"/>
          </p:nvPr>
        </p:nvSpPr>
        <p:spPr/>
        <p:txBody>
          <a:bodyPr/>
          <a:lstStyle/>
          <a:p>
            <a:fld id="{411A9C53-C1E1-4E57-99DB-EA46E4A62D41}" type="slidenum">
              <a:rPr lang="en-IN" smtClean="0"/>
              <a:t>8</a:t>
            </a:fld>
            <a:endParaRPr lang="en-IN"/>
          </a:p>
        </p:txBody>
      </p:sp>
    </p:spTree>
    <p:extLst>
      <p:ext uri="{BB962C8B-B14F-4D97-AF65-F5344CB8AC3E}">
        <p14:creationId xmlns:p14="http://schemas.microsoft.com/office/powerpoint/2010/main" val="27093615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306A44-5D9C-434B-AE3E-34029F56EB3E}"/>
              </a:ext>
            </a:extLst>
          </p:cNvPr>
          <p:cNvSpPr/>
          <p:nvPr/>
        </p:nvSpPr>
        <p:spPr>
          <a:xfrm>
            <a:off x="602059" y="812349"/>
            <a:ext cx="3884216" cy="847604"/>
          </a:xfrm>
          <a:prstGeom prst="rect">
            <a:avLst/>
          </a:prstGeom>
        </p:spPr>
        <p:txBody>
          <a:bodyPr wrap="square">
            <a:spAutoFit/>
          </a:bodyPr>
          <a:lstStyle/>
          <a:p>
            <a:pPr>
              <a:lnSpc>
                <a:spcPct val="107000"/>
              </a:lnSpc>
              <a:spcAft>
                <a:spcPts val="800"/>
              </a:spcAft>
            </a:pPr>
            <a:r>
              <a:rPr lang="en-IN" sz="4800" b="1" dirty="0">
                <a:solidFill>
                  <a:srgbClr val="FFC000"/>
                </a:solidFill>
                <a:effectLst>
                  <a:glow rad="228600">
                    <a:schemeClr val="accent4">
                      <a:satMod val="175000"/>
                      <a:alpha val="40000"/>
                    </a:schemeClr>
                  </a:glow>
                </a:effectLst>
                <a:latin typeface="Calibri" panose="020F0502020204030204" pitchFamily="34" charset="0"/>
                <a:ea typeface="Calibri" panose="020F0502020204030204" pitchFamily="34" charset="0"/>
                <a:cs typeface="Times New Roman" panose="02020603050405020304" pitchFamily="18" charset="0"/>
              </a:rPr>
              <a:t>SCAMPER</a:t>
            </a:r>
            <a:endParaRPr lang="en-IN" sz="4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A100E341-4889-4836-B1EE-0083D2DBEB6C}"/>
              </a:ext>
            </a:extLst>
          </p:cNvPr>
          <p:cNvSpPr/>
          <p:nvPr/>
        </p:nvSpPr>
        <p:spPr>
          <a:xfrm>
            <a:off x="4705351" y="452527"/>
            <a:ext cx="5400674" cy="523220"/>
          </a:xfrm>
          <a:prstGeom prst="rect">
            <a:avLst/>
          </a:prstGeom>
          <a:noFill/>
        </p:spPr>
        <p:txBody>
          <a:bodyPr wrap="square" lIns="91440" tIns="45720" rIns="91440" bIns="45720">
            <a:spAutoFit/>
          </a:bodyPr>
          <a:lstStyle/>
          <a:p>
            <a:r>
              <a:rPr lang="en-U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MODIFY OR MAGNIFY</a:t>
            </a:r>
          </a:p>
        </p:txBody>
      </p:sp>
      <p:sp>
        <p:nvSpPr>
          <p:cNvPr id="3" name="TextBox 2">
            <a:extLst>
              <a:ext uri="{FF2B5EF4-FFF2-40B4-BE49-F238E27FC236}">
                <a16:creationId xmlns:a16="http://schemas.microsoft.com/office/drawing/2014/main" id="{276F510C-9D28-481D-8D22-16DF7128A45E}"/>
              </a:ext>
            </a:extLst>
          </p:cNvPr>
          <p:cNvSpPr txBox="1"/>
          <p:nvPr/>
        </p:nvSpPr>
        <p:spPr>
          <a:xfrm>
            <a:off x="4829176" y="975747"/>
            <a:ext cx="7210424" cy="1569660"/>
          </a:xfrm>
          <a:prstGeom prst="rect">
            <a:avLst/>
          </a:prstGeom>
          <a:noFill/>
        </p:spPr>
        <p:txBody>
          <a:bodyPr wrap="square" rtlCol="0">
            <a:spAutoFit/>
          </a:bodyPr>
          <a:lstStyle/>
          <a:p>
            <a:r>
              <a:rPr lang="en-IN" sz="2400" dirty="0"/>
              <a:t>Using EEG, we detect sleep and beep high volume alarm to prevent sleep – useful in people driving late night. Also used in giving commands to the Headphones</a:t>
            </a:r>
          </a:p>
        </p:txBody>
      </p:sp>
      <p:sp>
        <p:nvSpPr>
          <p:cNvPr id="5" name="Rectangle 4">
            <a:extLst>
              <a:ext uri="{FF2B5EF4-FFF2-40B4-BE49-F238E27FC236}">
                <a16:creationId xmlns:a16="http://schemas.microsoft.com/office/drawing/2014/main" id="{1952FAED-CA90-45BB-AD1E-CACE26CCFE42}"/>
              </a:ext>
            </a:extLst>
          </p:cNvPr>
          <p:cNvSpPr/>
          <p:nvPr/>
        </p:nvSpPr>
        <p:spPr>
          <a:xfrm>
            <a:off x="4867276" y="3826212"/>
            <a:ext cx="7334249" cy="461665"/>
          </a:xfrm>
          <a:prstGeom prst="rect">
            <a:avLst/>
          </a:prstGeom>
          <a:noFill/>
        </p:spPr>
        <p:txBody>
          <a:bodyPr wrap="square" lIns="91440" tIns="45720" rIns="91440" bIns="45720">
            <a:spAutoFit/>
          </a:bodyPr>
          <a:lstStyle/>
          <a:p>
            <a:r>
              <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ELIMINATE SOMETHING</a:t>
            </a:r>
          </a:p>
        </p:txBody>
      </p:sp>
      <p:sp>
        <p:nvSpPr>
          <p:cNvPr id="7" name="TextBox 6">
            <a:extLst>
              <a:ext uri="{FF2B5EF4-FFF2-40B4-BE49-F238E27FC236}">
                <a16:creationId xmlns:a16="http://schemas.microsoft.com/office/drawing/2014/main" id="{7B519445-930B-4791-B712-55817AA10AAE}"/>
              </a:ext>
            </a:extLst>
          </p:cNvPr>
          <p:cNvSpPr txBox="1"/>
          <p:nvPr/>
        </p:nvSpPr>
        <p:spPr>
          <a:xfrm>
            <a:off x="4867276" y="4287877"/>
            <a:ext cx="7210424" cy="1200329"/>
          </a:xfrm>
          <a:prstGeom prst="rect">
            <a:avLst/>
          </a:prstGeom>
          <a:noFill/>
        </p:spPr>
        <p:txBody>
          <a:bodyPr wrap="square" rtlCol="0">
            <a:spAutoFit/>
          </a:bodyPr>
          <a:lstStyle/>
          <a:p>
            <a:r>
              <a:rPr lang="en-IN" sz="2400" dirty="0"/>
              <a:t>Eliminate traditional sweat retaining buds/cushions with chemically aided ones which do not retain sweat.</a:t>
            </a:r>
          </a:p>
        </p:txBody>
      </p:sp>
      <p:sp>
        <p:nvSpPr>
          <p:cNvPr id="10" name="Rectangle 9">
            <a:extLst>
              <a:ext uri="{FF2B5EF4-FFF2-40B4-BE49-F238E27FC236}">
                <a16:creationId xmlns:a16="http://schemas.microsoft.com/office/drawing/2014/main" id="{9788926E-AD33-463D-AA44-65E68A047B48}"/>
              </a:ext>
            </a:extLst>
          </p:cNvPr>
          <p:cNvSpPr/>
          <p:nvPr/>
        </p:nvSpPr>
        <p:spPr>
          <a:xfrm>
            <a:off x="4857751" y="2549882"/>
            <a:ext cx="7334249" cy="461665"/>
          </a:xfrm>
          <a:prstGeom prst="rect">
            <a:avLst/>
          </a:prstGeom>
          <a:noFill/>
        </p:spPr>
        <p:txBody>
          <a:bodyPr wrap="square" lIns="91440" tIns="45720" rIns="91440" bIns="45720">
            <a:spAutoFit/>
          </a:bodyPr>
          <a:lstStyle/>
          <a:p>
            <a:r>
              <a:rPr 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PUT TO OTHER USES</a:t>
            </a:r>
            <a:endPar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1" name="TextBox 10">
            <a:extLst>
              <a:ext uri="{FF2B5EF4-FFF2-40B4-BE49-F238E27FC236}">
                <a16:creationId xmlns:a16="http://schemas.microsoft.com/office/drawing/2014/main" id="{F25CA925-21DF-4A7D-AA6C-5F54E23DA3A3}"/>
              </a:ext>
            </a:extLst>
          </p:cNvPr>
          <p:cNvSpPr txBox="1"/>
          <p:nvPr/>
        </p:nvSpPr>
        <p:spPr>
          <a:xfrm>
            <a:off x="4867276" y="2995215"/>
            <a:ext cx="7210424" cy="830997"/>
          </a:xfrm>
          <a:prstGeom prst="rect">
            <a:avLst/>
          </a:prstGeom>
          <a:noFill/>
        </p:spPr>
        <p:txBody>
          <a:bodyPr wrap="square" rtlCol="0">
            <a:spAutoFit/>
          </a:bodyPr>
          <a:lstStyle/>
          <a:p>
            <a:r>
              <a:rPr lang="en-IN" sz="2400" dirty="0"/>
              <a:t>Since this has Super Sensitive Solar Panels, we can also use it to charge other products</a:t>
            </a:r>
          </a:p>
        </p:txBody>
      </p:sp>
      <p:sp>
        <p:nvSpPr>
          <p:cNvPr id="4" name="Slide Number Placeholder 3">
            <a:extLst>
              <a:ext uri="{FF2B5EF4-FFF2-40B4-BE49-F238E27FC236}">
                <a16:creationId xmlns:a16="http://schemas.microsoft.com/office/drawing/2014/main" id="{F19097DF-A455-4DBB-BD8E-B488EA585F7F}"/>
              </a:ext>
            </a:extLst>
          </p:cNvPr>
          <p:cNvSpPr>
            <a:spLocks noGrp="1"/>
          </p:cNvSpPr>
          <p:nvPr>
            <p:ph type="sldNum" sz="quarter" idx="12"/>
          </p:nvPr>
        </p:nvSpPr>
        <p:spPr/>
        <p:txBody>
          <a:bodyPr/>
          <a:lstStyle/>
          <a:p>
            <a:fld id="{411A9C53-C1E1-4E57-99DB-EA46E4A62D41}" type="slidenum">
              <a:rPr lang="en-IN" smtClean="0"/>
              <a:t>9</a:t>
            </a:fld>
            <a:endParaRPr lang="en-IN"/>
          </a:p>
        </p:txBody>
      </p:sp>
    </p:spTree>
    <p:extLst>
      <p:ext uri="{BB962C8B-B14F-4D97-AF65-F5344CB8AC3E}">
        <p14:creationId xmlns:p14="http://schemas.microsoft.com/office/powerpoint/2010/main" val="22083999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364</TotalTime>
  <Words>1863</Words>
  <Application>Microsoft Office PowerPoint</Application>
  <PresentationFormat>Widescreen</PresentationFormat>
  <Paragraphs>216</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Century Gothic</vt:lpstr>
      <vt:lpstr>Roboto</vt:lpstr>
      <vt:lpstr>Wingdings</vt:lpstr>
      <vt:lpstr>Wingdings 3</vt:lpstr>
      <vt:lpstr>Ion Boardroom</vt:lpstr>
      <vt:lpstr>BONE HEADPHONES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BONE HEADPHONES</dc:title>
  <dc:creator>sanathan narayanan</dc:creator>
  <cp:lastModifiedBy>sanathan narayanan</cp:lastModifiedBy>
  <cp:revision>37</cp:revision>
  <dcterms:created xsi:type="dcterms:W3CDTF">2019-02-13T06:53:42Z</dcterms:created>
  <dcterms:modified xsi:type="dcterms:W3CDTF">2019-03-30T17:38:08Z</dcterms:modified>
</cp:coreProperties>
</file>